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18288000" cy="10287000"/>
  <p:notesSz cx="6858000" cy="9144000"/>
  <p:embeddedFontLst>
    <p:embeddedFont>
      <p:font typeface="Gotham Condensed Bold" panose="020B0604020202020204" charset="0"/>
      <p:regular r:id="rId36"/>
    </p:embeddedFont>
    <p:embeddedFont>
      <p:font typeface="Source Sans Pro" panose="020B0503030403020204" pitchFamily="34" charset="0"/>
      <p:regular r:id="rId37"/>
    </p:embeddedFont>
    <p:embeddedFont>
      <p:font typeface="Source Sans Pro Bold" panose="020B0703030403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578" autoAdjust="0"/>
  </p:normalViewPr>
  <p:slideViewPr>
    <p:cSldViewPr>
      <p:cViewPr varScale="1">
        <p:scale>
          <a:sx n="55" d="100"/>
          <a:sy n="55" d="100"/>
        </p:scale>
        <p:origin x="86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ood-products.giftsa.co.za"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9.jpe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9.pn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1.pn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ood-products.giftsa.co.za" TargetMode="Externa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3.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2.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3.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4.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wood-products.giftsa.co.za"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5.jpe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8.jpe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9.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hyperlink" Target="https://wood-products.giftsa.co.z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7C160"/>
        </a:solidFill>
        <a:effectLst/>
      </p:bgPr>
    </p:bg>
    <p:spTree>
      <p:nvGrpSpPr>
        <p:cNvPr id="1" name=""/>
        <p:cNvGrpSpPr/>
        <p:nvPr/>
      </p:nvGrpSpPr>
      <p:grpSpPr>
        <a:xfrm>
          <a:off x="0" y="0"/>
          <a:ext cx="0" cy="0"/>
          <a:chOff x="0" y="0"/>
          <a:chExt cx="0" cy="0"/>
        </a:xfrm>
      </p:grpSpPr>
      <p:sp>
        <p:nvSpPr>
          <p:cNvPr id="2" name="Freeform 2"/>
          <p:cNvSpPr/>
          <p:nvPr/>
        </p:nvSpPr>
        <p:spPr>
          <a:xfrm>
            <a:off x="0" y="-67244"/>
            <a:ext cx="18288000" cy="10421489"/>
          </a:xfrm>
          <a:custGeom>
            <a:avLst/>
            <a:gdLst/>
            <a:ahLst/>
            <a:cxnLst/>
            <a:rect l="l" t="t" r="r" b="b"/>
            <a:pathLst>
              <a:path w="18288000" h="10421489">
                <a:moveTo>
                  <a:pt x="0" y="0"/>
                </a:moveTo>
                <a:lnTo>
                  <a:pt x="18288000" y="0"/>
                </a:lnTo>
                <a:lnTo>
                  <a:pt x="18288000" y="10421488"/>
                </a:lnTo>
                <a:lnTo>
                  <a:pt x="0" y="10421488"/>
                </a:lnTo>
                <a:lnTo>
                  <a:pt x="0" y="0"/>
                </a:lnTo>
                <a:close/>
              </a:path>
            </a:pathLst>
          </a:custGeom>
          <a:blipFill>
            <a:blip r:embed="rId2"/>
            <a:stretch>
              <a:fillRect t="-5474" b="-5474"/>
            </a:stretch>
          </a:blipFill>
        </p:spPr>
        <p:txBody>
          <a:bodyPr/>
          <a:lstStyle/>
          <a:p>
            <a:endParaRPr lang="en-US"/>
          </a:p>
        </p:txBody>
      </p:sp>
      <p:sp>
        <p:nvSpPr>
          <p:cNvPr id="3" name="Freeform 3"/>
          <p:cNvSpPr/>
          <p:nvPr/>
        </p:nvSpPr>
        <p:spPr>
          <a:xfrm>
            <a:off x="11993071" y="2225102"/>
            <a:ext cx="5504607" cy="3018520"/>
          </a:xfrm>
          <a:custGeom>
            <a:avLst/>
            <a:gdLst/>
            <a:ahLst/>
            <a:cxnLst/>
            <a:rect l="l" t="t" r="r" b="b"/>
            <a:pathLst>
              <a:path w="5504607" h="3018520">
                <a:moveTo>
                  <a:pt x="0" y="0"/>
                </a:moveTo>
                <a:lnTo>
                  <a:pt x="5504607" y="0"/>
                </a:lnTo>
                <a:lnTo>
                  <a:pt x="5504607" y="3018521"/>
                </a:lnTo>
                <a:lnTo>
                  <a:pt x="0" y="3018521"/>
                </a:lnTo>
                <a:lnTo>
                  <a:pt x="0" y="0"/>
                </a:lnTo>
                <a:close/>
              </a:path>
            </a:pathLst>
          </a:custGeom>
          <a:blipFill>
            <a:blip r:embed="rId3"/>
            <a:stretch>
              <a:fillRect/>
            </a:stretch>
          </a:blipFill>
        </p:spPr>
        <p:txBody>
          <a:bodyPr/>
          <a:lstStyle/>
          <a:p>
            <a:endParaRPr lang="en-US"/>
          </a:p>
        </p:txBody>
      </p:sp>
      <p:sp>
        <p:nvSpPr>
          <p:cNvPr id="4" name="Freeform 4"/>
          <p:cNvSpPr/>
          <p:nvPr/>
        </p:nvSpPr>
        <p:spPr>
          <a:xfrm>
            <a:off x="84291" y="1287477"/>
            <a:ext cx="11501816" cy="7912291"/>
          </a:xfrm>
          <a:custGeom>
            <a:avLst/>
            <a:gdLst/>
            <a:ahLst/>
            <a:cxnLst/>
            <a:rect l="l" t="t" r="r" b="b"/>
            <a:pathLst>
              <a:path w="11501816" h="7912291">
                <a:moveTo>
                  <a:pt x="0" y="0"/>
                </a:moveTo>
                <a:lnTo>
                  <a:pt x="11501816" y="0"/>
                </a:lnTo>
                <a:lnTo>
                  <a:pt x="11501816" y="7912291"/>
                </a:lnTo>
                <a:lnTo>
                  <a:pt x="0" y="7912291"/>
                </a:lnTo>
                <a:lnTo>
                  <a:pt x="0" y="0"/>
                </a:lnTo>
                <a:close/>
              </a:path>
            </a:pathLst>
          </a:custGeom>
          <a:blipFill>
            <a:blip r:embed="rId4"/>
            <a:stretch>
              <a:fillRect/>
            </a:stretch>
          </a:blipFill>
        </p:spPr>
        <p:txBody>
          <a:bodyPr/>
          <a:lstStyle/>
          <a:p>
            <a:endParaRPr lang="en-US"/>
          </a:p>
        </p:txBody>
      </p:sp>
      <p:sp>
        <p:nvSpPr>
          <p:cNvPr id="5" name="Freeform 5"/>
          <p:cNvSpPr/>
          <p:nvPr/>
        </p:nvSpPr>
        <p:spPr>
          <a:xfrm>
            <a:off x="14506997" y="181326"/>
            <a:ext cx="3566231" cy="1748569"/>
          </a:xfrm>
          <a:custGeom>
            <a:avLst/>
            <a:gdLst/>
            <a:ahLst/>
            <a:cxnLst/>
            <a:rect l="l" t="t" r="r" b="b"/>
            <a:pathLst>
              <a:path w="3566231" h="1748569">
                <a:moveTo>
                  <a:pt x="0" y="0"/>
                </a:moveTo>
                <a:lnTo>
                  <a:pt x="3566231" y="0"/>
                </a:lnTo>
                <a:lnTo>
                  <a:pt x="3566231" y="1748569"/>
                </a:lnTo>
                <a:lnTo>
                  <a:pt x="0" y="1748569"/>
                </a:lnTo>
                <a:lnTo>
                  <a:pt x="0" y="0"/>
                </a:lnTo>
                <a:close/>
              </a:path>
            </a:pathLst>
          </a:custGeom>
          <a:blipFill>
            <a:blip r:embed="rId5"/>
            <a:stretch>
              <a:fillRect/>
            </a:stretch>
          </a:blipFill>
        </p:spPr>
        <p:txBody>
          <a:bodyPr/>
          <a:lstStyle/>
          <a:p>
            <a:endParaRPr lang="en-US"/>
          </a:p>
        </p:txBody>
      </p:sp>
      <p:sp>
        <p:nvSpPr>
          <p:cNvPr id="6" name="Freeform 6"/>
          <p:cNvSpPr/>
          <p:nvPr/>
        </p:nvSpPr>
        <p:spPr>
          <a:xfrm>
            <a:off x="207647" y="8657101"/>
            <a:ext cx="1417447" cy="1472816"/>
          </a:xfrm>
          <a:custGeom>
            <a:avLst/>
            <a:gdLst/>
            <a:ahLst/>
            <a:cxnLst/>
            <a:rect l="l" t="t" r="r" b="b"/>
            <a:pathLst>
              <a:path w="1417447" h="1472816">
                <a:moveTo>
                  <a:pt x="0" y="0"/>
                </a:moveTo>
                <a:lnTo>
                  <a:pt x="1417447" y="0"/>
                </a:lnTo>
                <a:lnTo>
                  <a:pt x="1417447" y="1472816"/>
                </a:lnTo>
                <a:lnTo>
                  <a:pt x="0" y="1472816"/>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11586107" y="5227315"/>
            <a:ext cx="6318535" cy="3084799"/>
          </a:xfrm>
          <a:prstGeom prst="rect">
            <a:avLst/>
          </a:prstGeom>
        </p:spPr>
        <p:txBody>
          <a:bodyPr lIns="0" tIns="0" rIns="0" bIns="0" rtlCol="0" anchor="t">
            <a:spAutoFit/>
          </a:bodyPr>
          <a:lstStyle/>
          <a:p>
            <a:pPr algn="ctr">
              <a:lnSpc>
                <a:spcPts val="11824"/>
              </a:lnSpc>
            </a:pPr>
            <a:r>
              <a:rPr lang="en-US" sz="11824" spc="-236">
                <a:solidFill>
                  <a:srgbClr val="97C160"/>
                </a:solidFill>
                <a:latin typeface="Gotham Condensed Bold"/>
                <a:ea typeface="Gotham Condensed Bold"/>
                <a:cs typeface="Gotham Condensed Bold"/>
                <a:sym typeface="Gotham Condensed Bold"/>
              </a:rPr>
              <a:t> PROMOTIONAL PRODUCTS</a:t>
            </a:r>
          </a:p>
        </p:txBody>
      </p:sp>
      <p:sp>
        <p:nvSpPr>
          <p:cNvPr id="8" name="TextBox 8"/>
          <p:cNvSpPr txBox="1"/>
          <p:nvPr/>
        </p:nvSpPr>
        <p:spPr>
          <a:xfrm>
            <a:off x="3333521" y="9152143"/>
            <a:ext cx="7321960" cy="833347"/>
          </a:xfrm>
          <a:prstGeom prst="rect">
            <a:avLst/>
          </a:prstGeom>
        </p:spPr>
        <p:txBody>
          <a:bodyPr lIns="0" tIns="0" rIns="0" bIns="0" rtlCol="0" anchor="t">
            <a:spAutoFit/>
          </a:bodyPr>
          <a:lstStyle/>
          <a:p>
            <a:pPr algn="ctr">
              <a:lnSpc>
                <a:spcPts val="3360"/>
              </a:lnSpc>
            </a:pPr>
            <a:r>
              <a:rPr lang="en-US" sz="2400">
                <a:solidFill>
                  <a:srgbClr val="634C50"/>
                </a:solidFill>
                <a:latin typeface="Source Sans Pro"/>
                <a:ea typeface="Source Sans Pro"/>
                <a:cs typeface="Source Sans Pro"/>
                <a:sym typeface="Source Sans Pro"/>
              </a:rPr>
              <a:t>Eco Friendly | Sustainable | Biodegradable | Durable</a:t>
            </a:r>
          </a:p>
          <a:p>
            <a:pPr algn="ctr">
              <a:lnSpc>
                <a:spcPts val="3360"/>
              </a:lnSpc>
            </a:pPr>
            <a:r>
              <a:rPr lang="en-US" sz="2400">
                <a:solidFill>
                  <a:srgbClr val="634C50"/>
                </a:solidFill>
                <a:latin typeface="Source Sans Pro"/>
                <a:ea typeface="Source Sans Pro"/>
                <a:cs typeface="Source Sans Pro"/>
                <a:sym typeface="Source Sans Pro"/>
              </a:rPr>
              <a:t>Promotional Gifting Guide</a:t>
            </a:r>
          </a:p>
        </p:txBody>
      </p:sp>
      <p:sp>
        <p:nvSpPr>
          <p:cNvPr id="9" name="TextBox 9"/>
          <p:cNvSpPr txBox="1"/>
          <p:nvPr/>
        </p:nvSpPr>
        <p:spPr>
          <a:xfrm>
            <a:off x="11021579" y="9669372"/>
            <a:ext cx="7051648" cy="316118"/>
          </a:xfrm>
          <a:prstGeom prst="rect">
            <a:avLst/>
          </a:prstGeom>
        </p:spPr>
        <p:txBody>
          <a:bodyPr lIns="0" tIns="0" rIns="0" bIns="0" rtlCol="0" anchor="t">
            <a:spAutoFit/>
          </a:bodyPr>
          <a:lstStyle/>
          <a:p>
            <a:pPr algn="r">
              <a:lnSpc>
                <a:spcPts val="2520"/>
              </a:lnSpc>
            </a:pPr>
            <a:r>
              <a:rPr lang="en-US" sz="1800" u="sng">
                <a:solidFill>
                  <a:srgbClr val="634C50"/>
                </a:solidFill>
                <a:latin typeface="Source Sans Pro"/>
                <a:ea typeface="Source Sans Pro"/>
                <a:cs typeface="Source Sans Pro"/>
                <a:sym typeface="Source Sans Pro"/>
                <a:hlinkClick r:id="rId7" tooltip="https://wood-products.giftsa.co.za"/>
              </a:rPr>
              <a:t>https://wood-products.giftsa.co.za/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838953" cy="10287000"/>
            <a:chOff x="0" y="0"/>
            <a:chExt cx="14451937" cy="13716000"/>
          </a:xfrm>
        </p:grpSpPr>
        <p:pic>
          <p:nvPicPr>
            <p:cNvPr id="3" name="Picture 3"/>
            <p:cNvPicPr>
              <a:picLocks noChangeAspect="1"/>
            </p:cNvPicPr>
            <p:nvPr/>
          </p:nvPicPr>
          <p:blipFill>
            <a:blip r:embed="rId2"/>
            <a:srcRect l="29469" r="29469"/>
            <a:stretch>
              <a:fillRect/>
            </a:stretch>
          </p:blipFill>
          <p:spPr>
            <a:xfrm>
              <a:off x="0" y="0"/>
              <a:ext cx="14451937" cy="13716000"/>
            </a:xfrm>
            <a:prstGeom prst="rect">
              <a:avLst/>
            </a:prstGeom>
          </p:spPr>
        </p:pic>
      </p:grpSp>
      <p:sp>
        <p:nvSpPr>
          <p:cNvPr id="4" name="Freeform 4"/>
          <p:cNvSpPr/>
          <p:nvPr/>
        </p:nvSpPr>
        <p:spPr>
          <a:xfrm>
            <a:off x="0" y="-179258"/>
            <a:ext cx="18288000" cy="10560062"/>
          </a:xfrm>
          <a:custGeom>
            <a:avLst/>
            <a:gdLst/>
            <a:ahLst/>
            <a:cxnLst/>
            <a:rect l="l" t="t" r="r" b="b"/>
            <a:pathLst>
              <a:path w="18288000" h="10560062">
                <a:moveTo>
                  <a:pt x="0" y="0"/>
                </a:moveTo>
                <a:lnTo>
                  <a:pt x="18288000" y="0"/>
                </a:lnTo>
                <a:lnTo>
                  <a:pt x="18288000" y="10560062"/>
                </a:lnTo>
                <a:lnTo>
                  <a:pt x="0" y="10560062"/>
                </a:lnTo>
                <a:lnTo>
                  <a:pt x="0" y="0"/>
                </a:lnTo>
                <a:close/>
              </a:path>
            </a:pathLst>
          </a:custGeom>
          <a:blipFill>
            <a:blip r:embed="rId3"/>
            <a:stretch>
              <a:fillRect l="-1204" t="-5406" b="-5406"/>
            </a:stretch>
          </a:blipFill>
        </p:spPr>
        <p:txBody>
          <a:bodyPr/>
          <a:lstStyle/>
          <a:p>
            <a:endParaRPr lang="en-US"/>
          </a:p>
        </p:txBody>
      </p:sp>
      <p:sp>
        <p:nvSpPr>
          <p:cNvPr id="5" name="Freeform 5"/>
          <p:cNvSpPr/>
          <p:nvPr/>
        </p:nvSpPr>
        <p:spPr>
          <a:xfrm>
            <a:off x="0" y="0"/>
            <a:ext cx="9706051" cy="10380804"/>
          </a:xfrm>
          <a:custGeom>
            <a:avLst/>
            <a:gdLst/>
            <a:ahLst/>
            <a:cxnLst/>
            <a:rect l="l" t="t" r="r" b="b"/>
            <a:pathLst>
              <a:path w="9706051" h="10380804">
                <a:moveTo>
                  <a:pt x="0" y="0"/>
                </a:moveTo>
                <a:lnTo>
                  <a:pt x="9706051" y="0"/>
                </a:lnTo>
                <a:lnTo>
                  <a:pt x="9706051" y="10380804"/>
                </a:lnTo>
                <a:lnTo>
                  <a:pt x="0" y="10380804"/>
                </a:lnTo>
                <a:lnTo>
                  <a:pt x="0" y="0"/>
                </a:lnTo>
                <a:close/>
              </a:path>
            </a:pathLst>
          </a:custGeom>
          <a:blipFill>
            <a:blip r:embed="rId4"/>
            <a:stretch>
              <a:fillRect/>
            </a:stretch>
          </a:blipFill>
        </p:spPr>
        <p:txBody>
          <a:bodyPr/>
          <a:lstStyle/>
          <a:p>
            <a:endParaRPr lang="en-US"/>
          </a:p>
        </p:txBody>
      </p:sp>
      <p:sp>
        <p:nvSpPr>
          <p:cNvPr id="6" name="Freeform 6"/>
          <p:cNvSpPr/>
          <p:nvPr/>
        </p:nvSpPr>
        <p:spPr>
          <a:xfrm>
            <a:off x="9706051" y="4865895"/>
            <a:ext cx="8581949" cy="6295177"/>
          </a:xfrm>
          <a:custGeom>
            <a:avLst/>
            <a:gdLst/>
            <a:ahLst/>
            <a:cxnLst/>
            <a:rect l="l" t="t" r="r" b="b"/>
            <a:pathLst>
              <a:path w="8581949" h="6295177">
                <a:moveTo>
                  <a:pt x="0" y="0"/>
                </a:moveTo>
                <a:lnTo>
                  <a:pt x="8581949" y="0"/>
                </a:lnTo>
                <a:lnTo>
                  <a:pt x="8581949" y="6295178"/>
                </a:lnTo>
                <a:lnTo>
                  <a:pt x="0" y="6295178"/>
                </a:lnTo>
                <a:lnTo>
                  <a:pt x="0" y="0"/>
                </a:lnTo>
                <a:close/>
              </a:path>
            </a:pathLst>
          </a:custGeom>
          <a:blipFill>
            <a:blip r:embed="rId5"/>
            <a:stretch>
              <a:fillRect t="-15585" b="-20740"/>
            </a:stretch>
          </a:blipFill>
        </p:spPr>
        <p:txBody>
          <a:bodyPr/>
          <a:lstStyle/>
          <a:p>
            <a:endParaRPr lang="en-US"/>
          </a:p>
        </p:txBody>
      </p:sp>
      <p:sp>
        <p:nvSpPr>
          <p:cNvPr id="7" name="Freeform 7"/>
          <p:cNvSpPr/>
          <p:nvPr/>
        </p:nvSpPr>
        <p:spPr>
          <a:xfrm>
            <a:off x="15776196" y="402402"/>
            <a:ext cx="2071710" cy="1015786"/>
          </a:xfrm>
          <a:custGeom>
            <a:avLst/>
            <a:gdLst/>
            <a:ahLst/>
            <a:cxnLst/>
            <a:rect l="l" t="t" r="r" b="b"/>
            <a:pathLst>
              <a:path w="2071710" h="1015786">
                <a:moveTo>
                  <a:pt x="0" y="0"/>
                </a:moveTo>
                <a:lnTo>
                  <a:pt x="2071710" y="0"/>
                </a:lnTo>
                <a:lnTo>
                  <a:pt x="2071710" y="1015786"/>
                </a:lnTo>
                <a:lnTo>
                  <a:pt x="0" y="1015786"/>
                </a:lnTo>
                <a:lnTo>
                  <a:pt x="0" y="0"/>
                </a:lnTo>
                <a:close/>
              </a:path>
            </a:pathLst>
          </a:custGeom>
          <a:blipFill>
            <a:blip r:embed="rId6"/>
            <a:stretch>
              <a:fillRect/>
            </a:stretch>
          </a:blipFill>
        </p:spPr>
        <p:txBody>
          <a:bodyPr/>
          <a:lstStyle/>
          <a:p>
            <a:endParaRPr lang="en-US"/>
          </a:p>
        </p:txBody>
      </p:sp>
      <p:sp>
        <p:nvSpPr>
          <p:cNvPr id="8" name="Freeform 8"/>
          <p:cNvSpPr/>
          <p:nvPr/>
        </p:nvSpPr>
        <p:spPr>
          <a:xfrm>
            <a:off x="16643869" y="8643705"/>
            <a:ext cx="1417447" cy="1472816"/>
          </a:xfrm>
          <a:custGeom>
            <a:avLst/>
            <a:gdLst/>
            <a:ahLst/>
            <a:cxnLst/>
            <a:rect l="l" t="t" r="r" b="b"/>
            <a:pathLst>
              <a:path w="1417447" h="1472816">
                <a:moveTo>
                  <a:pt x="0" y="0"/>
                </a:moveTo>
                <a:lnTo>
                  <a:pt x="1417447" y="0"/>
                </a:lnTo>
                <a:lnTo>
                  <a:pt x="1417447" y="1472816"/>
                </a:lnTo>
                <a:lnTo>
                  <a:pt x="0" y="1472816"/>
                </a:lnTo>
                <a:lnTo>
                  <a:pt x="0" y="0"/>
                </a:lnTo>
                <a:close/>
              </a:path>
            </a:pathLst>
          </a:custGeom>
          <a:blipFill>
            <a:blip r:embed="rId7"/>
            <a:stretch>
              <a:fillRect/>
            </a:stretch>
          </a:blipFill>
        </p:spPr>
        <p:txBody>
          <a:bodyPr/>
          <a:lstStyle/>
          <a:p>
            <a:endParaRPr lang="en-US"/>
          </a:p>
        </p:txBody>
      </p:sp>
      <p:grpSp>
        <p:nvGrpSpPr>
          <p:cNvPr id="9" name="Group 9"/>
          <p:cNvGrpSpPr/>
          <p:nvPr/>
        </p:nvGrpSpPr>
        <p:grpSpPr>
          <a:xfrm>
            <a:off x="10513684" y="203478"/>
            <a:ext cx="7547631" cy="4986924"/>
            <a:chOff x="0" y="-76200"/>
            <a:chExt cx="10063508" cy="6649233"/>
          </a:xfrm>
        </p:grpSpPr>
        <p:sp>
          <p:nvSpPr>
            <p:cNvPr id="10" name="TextBox 10"/>
            <p:cNvSpPr txBox="1"/>
            <p:nvPr/>
          </p:nvSpPr>
          <p:spPr>
            <a:xfrm>
              <a:off x="0" y="-76200"/>
              <a:ext cx="10063508" cy="2009789"/>
            </a:xfrm>
            <a:prstGeom prst="rect">
              <a:avLst/>
            </a:prstGeom>
          </p:spPr>
          <p:txBody>
            <a:bodyPr lIns="0" tIns="0" rIns="0" bIns="0" rtlCol="0" anchor="t">
              <a:spAutoFit/>
            </a:bodyPr>
            <a:lstStyle/>
            <a:p>
              <a:pPr algn="l">
                <a:lnSpc>
                  <a:spcPts val="6159"/>
                </a:lnSpc>
              </a:pPr>
              <a:r>
                <a:rPr lang="en-US" sz="4399" dirty="0">
                  <a:solidFill>
                    <a:srgbClr val="634C50"/>
                  </a:solidFill>
                  <a:latin typeface="Source Sans Pro Bold"/>
                  <a:ea typeface="Source Sans Pro Bold"/>
                  <a:cs typeface="Source Sans Pro Bold"/>
                  <a:sym typeface="Source Sans Pro Bold"/>
                </a:rPr>
                <a:t>WOODEN CHEESE </a:t>
              </a:r>
            </a:p>
            <a:p>
              <a:pPr algn="l">
                <a:lnSpc>
                  <a:spcPts val="6159"/>
                </a:lnSpc>
              </a:pPr>
              <a:r>
                <a:rPr lang="en-US" sz="4399" dirty="0">
                  <a:solidFill>
                    <a:srgbClr val="634C50"/>
                  </a:solidFill>
                  <a:latin typeface="Source Sans Pro Bold"/>
                  <a:ea typeface="Source Sans Pro Bold"/>
                  <a:cs typeface="Source Sans Pro Bold"/>
                  <a:sym typeface="Source Sans Pro Bold"/>
                </a:rPr>
                <a:t>BOARD</a:t>
              </a:r>
            </a:p>
          </p:txBody>
        </p:sp>
        <p:sp>
          <p:nvSpPr>
            <p:cNvPr id="11" name="TextBox 11"/>
            <p:cNvSpPr txBox="1"/>
            <p:nvPr/>
          </p:nvSpPr>
          <p:spPr>
            <a:xfrm>
              <a:off x="0" y="1960572"/>
              <a:ext cx="10056679" cy="4612461"/>
            </a:xfrm>
            <a:prstGeom prst="rect">
              <a:avLst/>
            </a:prstGeom>
          </p:spPr>
          <p:txBody>
            <a:bodyPr lIns="0" tIns="0" rIns="0" bIns="0" rtlCol="0" anchor="t">
              <a:spAutoFit/>
            </a:bodyPr>
            <a:lstStyle/>
            <a:p>
              <a:pPr algn="l">
                <a:lnSpc>
                  <a:spcPts val="3360"/>
                </a:lnSpc>
              </a:pPr>
              <a:r>
                <a:rPr lang="en-US" sz="2400" dirty="0">
                  <a:solidFill>
                    <a:srgbClr val="634C50"/>
                  </a:solidFill>
                  <a:latin typeface="Source Sans Pro"/>
                  <a:ea typeface="Source Sans Pro"/>
                  <a:cs typeface="Source Sans Pro"/>
                  <a:sym typeface="Source Sans Pro"/>
                </a:rPr>
                <a:t>BOAR060</a:t>
              </a:r>
            </a:p>
            <a:p>
              <a:pPr algn="l">
                <a:lnSpc>
                  <a:spcPts val="3360"/>
                </a:lnSpc>
              </a:pPr>
              <a:r>
                <a:rPr lang="en-US" sz="2400" dirty="0">
                  <a:solidFill>
                    <a:srgbClr val="634C50"/>
                  </a:solidFill>
                  <a:latin typeface="Source Sans Pro"/>
                  <a:ea typeface="Source Sans Pro"/>
                  <a:cs typeface="Source Sans Pro"/>
                  <a:sym typeface="Source Sans Pro"/>
                </a:rPr>
                <a:t>Mpho Wooden Shape Cheese Board</a:t>
              </a:r>
            </a:p>
            <a:p>
              <a:pPr algn="l">
                <a:lnSpc>
                  <a:spcPts val="3360"/>
                </a:lnSpc>
              </a:pPr>
              <a:r>
                <a:rPr lang="en-US" sz="2400" dirty="0" err="1">
                  <a:solidFill>
                    <a:srgbClr val="634C50"/>
                  </a:solidFill>
                  <a:latin typeface="Source Sans Pro"/>
                  <a:ea typeface="Source Sans Pro"/>
                  <a:cs typeface="Source Sans Pro"/>
                  <a:sym typeface="Source Sans Pro"/>
                </a:rPr>
                <a:t>Saligna</a:t>
              </a:r>
              <a:r>
                <a:rPr lang="en-US" sz="2400" dirty="0">
                  <a:solidFill>
                    <a:srgbClr val="634C50"/>
                  </a:solidFill>
                  <a:latin typeface="Source Sans Pro"/>
                  <a:ea typeface="Source Sans Pro"/>
                  <a:cs typeface="Source Sans Pro"/>
                  <a:sym typeface="Source Sans Pro"/>
                </a:rPr>
                <a:t> Wood | 18mm </a:t>
              </a:r>
            </a:p>
            <a:p>
              <a:pPr algn="l">
                <a:lnSpc>
                  <a:spcPts val="3359"/>
                </a:lnSpc>
              </a:pPr>
              <a:r>
                <a:rPr lang="en-US" sz="2400" dirty="0">
                  <a:solidFill>
                    <a:srgbClr val="634C50"/>
                  </a:solidFill>
                  <a:latin typeface="Source Sans Pro"/>
                  <a:ea typeface="Source Sans Pro"/>
                  <a:cs typeface="Source Sans Pro"/>
                  <a:sym typeface="Source Sans Pro"/>
                </a:rPr>
                <a:t>size | 260mm x 215mm</a:t>
              </a:r>
            </a:p>
            <a:p>
              <a:pPr algn="l">
                <a:lnSpc>
                  <a:spcPts val="3359"/>
                </a:lnSpc>
              </a:pPr>
              <a:r>
                <a:rPr lang="en-US" sz="2400" dirty="0">
                  <a:solidFill>
                    <a:srgbClr val="634C50"/>
                  </a:solidFill>
                  <a:latin typeface="Source Sans Pro"/>
                  <a:ea typeface="Source Sans Pro"/>
                  <a:cs typeface="Source Sans Pro"/>
                  <a:sym typeface="Source Sans Pro"/>
                </a:rPr>
                <a:t>Supplied in cotton drawcord bag</a:t>
              </a:r>
            </a:p>
            <a:p>
              <a:pPr algn="l">
                <a:lnSpc>
                  <a:spcPts val="3359"/>
                </a:lnSpc>
              </a:pPr>
              <a:r>
                <a:rPr lang="en-US" sz="2400" dirty="0">
                  <a:solidFill>
                    <a:srgbClr val="634C50"/>
                  </a:solidFill>
                  <a:latin typeface="Source Sans Pro"/>
                  <a:ea typeface="Source Sans Pro"/>
                  <a:cs typeface="Source Sans Pro"/>
                  <a:sym typeface="Source Sans Pro"/>
                </a:rPr>
                <a:t>MOQ  10 units</a:t>
              </a:r>
            </a:p>
            <a:p>
              <a:pPr algn="l">
                <a:lnSpc>
                  <a:spcPts val="3359"/>
                </a:lnSpc>
              </a:pPr>
              <a:r>
                <a:rPr lang="en-US" sz="2400" dirty="0">
                  <a:solidFill>
                    <a:srgbClr val="634C50"/>
                  </a:solidFill>
                  <a:latin typeface="Source Sans Pro"/>
                  <a:ea typeface="Source Sans Pro"/>
                  <a:cs typeface="Source Sans Pro"/>
                  <a:sym typeface="Source Sans Pro"/>
                </a:rPr>
                <a:t>Selling price: R</a:t>
              </a:r>
            </a:p>
            <a:p>
              <a:pPr algn="l">
                <a:lnSpc>
                  <a:spcPts val="3359"/>
                </a:lnSpc>
              </a:pPr>
              <a:endParaRPr lang="en-US" sz="2400" dirty="0">
                <a:solidFill>
                  <a:srgbClr val="634C50"/>
                </a:solidFill>
                <a:latin typeface="Source Sans Pro"/>
                <a:ea typeface="Source Sans Pro"/>
                <a:cs typeface="Source Sans Pro"/>
                <a:sym typeface="Source Sans Pro"/>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838953" cy="10287000"/>
            <a:chOff x="0" y="0"/>
            <a:chExt cx="14451937" cy="13716000"/>
          </a:xfrm>
        </p:grpSpPr>
        <p:pic>
          <p:nvPicPr>
            <p:cNvPr id="3" name="Picture 3"/>
            <p:cNvPicPr>
              <a:picLocks noChangeAspect="1"/>
            </p:cNvPicPr>
            <p:nvPr/>
          </p:nvPicPr>
          <p:blipFill>
            <a:blip r:embed="rId2"/>
            <a:srcRect l="29469" r="29469"/>
            <a:stretch>
              <a:fillRect/>
            </a:stretch>
          </p:blipFill>
          <p:spPr>
            <a:xfrm>
              <a:off x="0" y="0"/>
              <a:ext cx="14451937" cy="13716000"/>
            </a:xfrm>
            <a:prstGeom prst="rect">
              <a:avLst/>
            </a:prstGeom>
          </p:spPr>
        </p:pic>
      </p:grpSp>
      <p:sp>
        <p:nvSpPr>
          <p:cNvPr id="4" name="Freeform 4"/>
          <p:cNvSpPr/>
          <p:nvPr/>
        </p:nvSpPr>
        <p:spPr>
          <a:xfrm>
            <a:off x="0" y="-179258"/>
            <a:ext cx="18288000" cy="10560062"/>
          </a:xfrm>
          <a:custGeom>
            <a:avLst/>
            <a:gdLst/>
            <a:ahLst/>
            <a:cxnLst/>
            <a:rect l="l" t="t" r="r" b="b"/>
            <a:pathLst>
              <a:path w="18288000" h="10560062">
                <a:moveTo>
                  <a:pt x="0" y="0"/>
                </a:moveTo>
                <a:lnTo>
                  <a:pt x="18288000" y="0"/>
                </a:lnTo>
                <a:lnTo>
                  <a:pt x="18288000" y="10560062"/>
                </a:lnTo>
                <a:lnTo>
                  <a:pt x="0" y="10560062"/>
                </a:lnTo>
                <a:lnTo>
                  <a:pt x="0" y="0"/>
                </a:lnTo>
                <a:close/>
              </a:path>
            </a:pathLst>
          </a:custGeom>
          <a:blipFill>
            <a:blip r:embed="rId3"/>
            <a:stretch>
              <a:fillRect l="-1204" t="-5406" b="-5406"/>
            </a:stretch>
          </a:blipFill>
        </p:spPr>
        <p:txBody>
          <a:bodyPr/>
          <a:lstStyle/>
          <a:p>
            <a:endParaRPr lang="en-US"/>
          </a:p>
        </p:txBody>
      </p:sp>
      <p:sp>
        <p:nvSpPr>
          <p:cNvPr id="5" name="Freeform 5"/>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4"/>
            <a:stretch>
              <a:fillRect/>
            </a:stretch>
          </a:blipFill>
        </p:spPr>
        <p:txBody>
          <a:bodyPr/>
          <a:lstStyle/>
          <a:p>
            <a:endParaRPr lang="en-US"/>
          </a:p>
        </p:txBody>
      </p:sp>
      <p:sp>
        <p:nvSpPr>
          <p:cNvPr id="6" name="Freeform 6"/>
          <p:cNvSpPr/>
          <p:nvPr/>
        </p:nvSpPr>
        <p:spPr>
          <a:xfrm>
            <a:off x="10287000" y="3910657"/>
            <a:ext cx="8001000" cy="6376343"/>
          </a:xfrm>
          <a:custGeom>
            <a:avLst/>
            <a:gdLst/>
            <a:ahLst/>
            <a:cxnLst/>
            <a:rect l="l" t="t" r="r" b="b"/>
            <a:pathLst>
              <a:path w="8001000" h="6376343">
                <a:moveTo>
                  <a:pt x="0" y="0"/>
                </a:moveTo>
                <a:lnTo>
                  <a:pt x="8001000" y="0"/>
                </a:lnTo>
                <a:lnTo>
                  <a:pt x="8001000" y="6376343"/>
                </a:lnTo>
                <a:lnTo>
                  <a:pt x="0" y="6376343"/>
                </a:lnTo>
                <a:lnTo>
                  <a:pt x="0" y="0"/>
                </a:lnTo>
                <a:close/>
              </a:path>
            </a:pathLst>
          </a:custGeom>
          <a:blipFill>
            <a:blip r:embed="rId5"/>
            <a:stretch>
              <a:fillRect/>
            </a:stretch>
          </a:blipFill>
        </p:spPr>
        <p:txBody>
          <a:bodyPr/>
          <a:lstStyle/>
          <a:p>
            <a:endParaRPr lang="en-US"/>
          </a:p>
        </p:txBody>
      </p:sp>
      <p:sp>
        <p:nvSpPr>
          <p:cNvPr id="7" name="Freeform 7"/>
          <p:cNvSpPr/>
          <p:nvPr/>
        </p:nvSpPr>
        <p:spPr>
          <a:xfrm>
            <a:off x="16291584" y="335765"/>
            <a:ext cx="1862797" cy="913353"/>
          </a:xfrm>
          <a:custGeom>
            <a:avLst/>
            <a:gdLst/>
            <a:ahLst/>
            <a:cxnLst/>
            <a:rect l="l" t="t" r="r" b="b"/>
            <a:pathLst>
              <a:path w="1862797" h="913353">
                <a:moveTo>
                  <a:pt x="0" y="0"/>
                </a:moveTo>
                <a:lnTo>
                  <a:pt x="1862796" y="0"/>
                </a:lnTo>
                <a:lnTo>
                  <a:pt x="1862796" y="913354"/>
                </a:lnTo>
                <a:lnTo>
                  <a:pt x="0" y="913354"/>
                </a:lnTo>
                <a:lnTo>
                  <a:pt x="0" y="0"/>
                </a:lnTo>
                <a:close/>
              </a:path>
            </a:pathLst>
          </a:custGeom>
          <a:blipFill>
            <a:blip r:embed="rId6"/>
            <a:stretch>
              <a:fillRect/>
            </a:stretch>
          </a:blipFill>
        </p:spPr>
        <p:txBody>
          <a:bodyPr/>
          <a:lstStyle/>
          <a:p>
            <a:endParaRPr lang="en-US"/>
          </a:p>
        </p:txBody>
      </p:sp>
      <p:sp>
        <p:nvSpPr>
          <p:cNvPr id="8" name="Freeform 8"/>
          <p:cNvSpPr/>
          <p:nvPr/>
        </p:nvSpPr>
        <p:spPr>
          <a:xfrm>
            <a:off x="16550576" y="8521892"/>
            <a:ext cx="1417447" cy="1472816"/>
          </a:xfrm>
          <a:custGeom>
            <a:avLst/>
            <a:gdLst/>
            <a:ahLst/>
            <a:cxnLst/>
            <a:rect l="l" t="t" r="r" b="b"/>
            <a:pathLst>
              <a:path w="1417447" h="1472816">
                <a:moveTo>
                  <a:pt x="0" y="0"/>
                </a:moveTo>
                <a:lnTo>
                  <a:pt x="1417448" y="0"/>
                </a:lnTo>
                <a:lnTo>
                  <a:pt x="1417448" y="1472816"/>
                </a:lnTo>
                <a:lnTo>
                  <a:pt x="0" y="1472816"/>
                </a:lnTo>
                <a:lnTo>
                  <a:pt x="0" y="0"/>
                </a:lnTo>
                <a:close/>
              </a:path>
            </a:pathLst>
          </a:custGeom>
          <a:blipFill>
            <a:blip r:embed="rId7"/>
            <a:stretch>
              <a:fillRect/>
            </a:stretch>
          </a:blipFill>
        </p:spPr>
        <p:txBody>
          <a:bodyPr/>
          <a:lstStyle/>
          <a:p>
            <a:endParaRPr lang="en-US"/>
          </a:p>
        </p:txBody>
      </p:sp>
      <p:grpSp>
        <p:nvGrpSpPr>
          <p:cNvPr id="9" name="Group 9"/>
          <p:cNvGrpSpPr/>
          <p:nvPr/>
        </p:nvGrpSpPr>
        <p:grpSpPr>
          <a:xfrm>
            <a:off x="10513684" y="205388"/>
            <a:ext cx="7547631" cy="3705269"/>
            <a:chOff x="0" y="0"/>
            <a:chExt cx="10063508" cy="4940359"/>
          </a:xfrm>
        </p:grpSpPr>
        <p:sp>
          <p:nvSpPr>
            <p:cNvPr id="10" name="TextBox 10"/>
            <p:cNvSpPr txBox="1"/>
            <p:nvPr/>
          </p:nvSpPr>
          <p:spPr>
            <a:xfrm>
              <a:off x="0" y="-76200"/>
              <a:ext cx="10063508" cy="2009789"/>
            </a:xfrm>
            <a:prstGeom prst="rect">
              <a:avLst/>
            </a:prstGeom>
          </p:spPr>
          <p:txBody>
            <a:bodyPr lIns="0" tIns="0" rIns="0" bIns="0" rtlCol="0" anchor="t">
              <a:spAutoFit/>
            </a:bodyPr>
            <a:lstStyle/>
            <a:p>
              <a:pPr algn="l">
                <a:lnSpc>
                  <a:spcPts val="6159"/>
                </a:lnSpc>
              </a:pPr>
              <a:r>
                <a:rPr lang="en-US" sz="4399">
                  <a:solidFill>
                    <a:srgbClr val="634C50"/>
                  </a:solidFill>
                  <a:latin typeface="Source Sans Pro Bold"/>
                  <a:ea typeface="Source Sans Pro Bold"/>
                  <a:cs typeface="Source Sans Pro Bold"/>
                  <a:sym typeface="Source Sans Pro Bold"/>
                </a:rPr>
                <a:t>WOODEN SERVING</a:t>
              </a:r>
            </a:p>
            <a:p>
              <a:pPr algn="l">
                <a:lnSpc>
                  <a:spcPts val="6159"/>
                </a:lnSpc>
              </a:pPr>
              <a:r>
                <a:rPr lang="en-US" sz="4399">
                  <a:solidFill>
                    <a:srgbClr val="634C50"/>
                  </a:solidFill>
                  <a:latin typeface="Source Sans Pro Bold"/>
                  <a:ea typeface="Source Sans Pro Bold"/>
                  <a:cs typeface="Source Sans Pro Bold"/>
                  <a:sym typeface="Source Sans Pro Bold"/>
                </a:rPr>
                <a:t>BOARD</a:t>
              </a:r>
            </a:p>
          </p:txBody>
        </p:sp>
        <p:sp>
          <p:nvSpPr>
            <p:cNvPr id="11" name="TextBox 11"/>
            <p:cNvSpPr txBox="1"/>
            <p:nvPr/>
          </p:nvSpPr>
          <p:spPr>
            <a:xfrm>
              <a:off x="0" y="2181006"/>
              <a:ext cx="10056679" cy="2759353"/>
            </a:xfrm>
            <a:prstGeom prst="rect">
              <a:avLst/>
            </a:prstGeom>
          </p:spPr>
          <p:txBody>
            <a:bodyPr lIns="0" tIns="0" rIns="0" bIns="0" rtlCol="0" anchor="t">
              <a:spAutoFit/>
            </a:bodyPr>
            <a:lstStyle/>
            <a:p>
              <a:pPr algn="l">
                <a:lnSpc>
                  <a:spcPts val="3360"/>
                </a:lnSpc>
              </a:pPr>
              <a:r>
                <a:rPr lang="en-US" sz="2400">
                  <a:solidFill>
                    <a:srgbClr val="634C50"/>
                  </a:solidFill>
                  <a:latin typeface="Source Sans Pro"/>
                  <a:ea typeface="Source Sans Pro"/>
                  <a:cs typeface="Source Sans Pro"/>
                  <a:sym typeface="Source Sans Pro"/>
                </a:rPr>
                <a:t>BOAR064</a:t>
              </a:r>
            </a:p>
            <a:p>
              <a:pPr algn="l">
                <a:lnSpc>
                  <a:spcPts val="3360"/>
                </a:lnSpc>
              </a:pPr>
              <a:r>
                <a:rPr lang="en-US" sz="2400">
                  <a:solidFill>
                    <a:srgbClr val="634C50"/>
                  </a:solidFill>
                  <a:latin typeface="Source Sans Pro"/>
                  <a:ea typeface="Source Sans Pro"/>
                  <a:cs typeface="Source Sans Pro"/>
                  <a:sym typeface="Source Sans Pro"/>
                </a:rPr>
                <a:t>Mpho Wooden Rectangle Serving Board with Cutout Handle</a:t>
              </a:r>
            </a:p>
            <a:p>
              <a:pPr algn="l">
                <a:lnSpc>
                  <a:spcPts val="3360"/>
                </a:lnSpc>
              </a:pPr>
              <a:r>
                <a:rPr lang="en-US" sz="2400">
                  <a:solidFill>
                    <a:srgbClr val="634C50"/>
                  </a:solidFill>
                  <a:latin typeface="Source Sans Pro"/>
                  <a:ea typeface="Source Sans Pro"/>
                  <a:cs typeface="Source Sans Pro"/>
                  <a:sym typeface="Source Sans Pro"/>
                </a:rPr>
                <a:t>Saligna Wood | 18mm </a:t>
              </a:r>
            </a:p>
            <a:p>
              <a:pPr algn="l">
                <a:lnSpc>
                  <a:spcPts val="3359"/>
                </a:lnSpc>
              </a:pPr>
              <a:r>
                <a:rPr lang="en-US" sz="2400">
                  <a:solidFill>
                    <a:srgbClr val="634C50"/>
                  </a:solidFill>
                  <a:latin typeface="Source Sans Pro"/>
                  <a:ea typeface="Source Sans Pro"/>
                  <a:cs typeface="Source Sans Pro"/>
                  <a:sym typeface="Source Sans Pro"/>
                </a:rPr>
                <a:t>size | 330mm x 240mm  Supplied in cotton drawcord bag</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838953" cy="10287000"/>
            <a:chOff x="0" y="0"/>
            <a:chExt cx="14451937" cy="13716000"/>
          </a:xfrm>
        </p:grpSpPr>
        <p:pic>
          <p:nvPicPr>
            <p:cNvPr id="3" name="Picture 3"/>
            <p:cNvPicPr>
              <a:picLocks noChangeAspect="1"/>
            </p:cNvPicPr>
            <p:nvPr/>
          </p:nvPicPr>
          <p:blipFill>
            <a:blip r:embed="rId2"/>
            <a:srcRect l="29469" r="29469"/>
            <a:stretch>
              <a:fillRect/>
            </a:stretch>
          </p:blipFill>
          <p:spPr>
            <a:xfrm>
              <a:off x="0" y="0"/>
              <a:ext cx="14451937" cy="13716000"/>
            </a:xfrm>
            <a:prstGeom prst="rect">
              <a:avLst/>
            </a:prstGeom>
          </p:spPr>
        </p:pic>
      </p:grpSp>
      <p:sp>
        <p:nvSpPr>
          <p:cNvPr id="4" name="Freeform 4"/>
          <p:cNvSpPr/>
          <p:nvPr/>
        </p:nvSpPr>
        <p:spPr>
          <a:xfrm>
            <a:off x="0" y="0"/>
            <a:ext cx="18288000" cy="10560062"/>
          </a:xfrm>
          <a:custGeom>
            <a:avLst/>
            <a:gdLst/>
            <a:ahLst/>
            <a:cxnLst/>
            <a:rect l="l" t="t" r="r" b="b"/>
            <a:pathLst>
              <a:path w="18288000" h="10560062">
                <a:moveTo>
                  <a:pt x="0" y="0"/>
                </a:moveTo>
                <a:lnTo>
                  <a:pt x="18288000" y="0"/>
                </a:lnTo>
                <a:lnTo>
                  <a:pt x="18288000" y="10560062"/>
                </a:lnTo>
                <a:lnTo>
                  <a:pt x="0" y="10560062"/>
                </a:lnTo>
                <a:lnTo>
                  <a:pt x="0" y="0"/>
                </a:lnTo>
                <a:close/>
              </a:path>
            </a:pathLst>
          </a:custGeom>
          <a:blipFill>
            <a:blip r:embed="rId3"/>
            <a:stretch>
              <a:fillRect l="-1204" t="-5406" b="-5406"/>
            </a:stretch>
          </a:blipFill>
        </p:spPr>
        <p:txBody>
          <a:bodyPr/>
          <a:lstStyle/>
          <a:p>
            <a:endParaRPr lang="en-US"/>
          </a:p>
        </p:txBody>
      </p:sp>
      <p:sp>
        <p:nvSpPr>
          <p:cNvPr id="5" name="Freeform 5"/>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4"/>
            <a:stretch>
              <a:fillRect/>
            </a:stretch>
          </a:blipFill>
        </p:spPr>
        <p:txBody>
          <a:bodyPr/>
          <a:lstStyle/>
          <a:p>
            <a:endParaRPr lang="en-US"/>
          </a:p>
        </p:txBody>
      </p:sp>
      <p:sp>
        <p:nvSpPr>
          <p:cNvPr id="6" name="Freeform 6"/>
          <p:cNvSpPr/>
          <p:nvPr/>
        </p:nvSpPr>
        <p:spPr>
          <a:xfrm>
            <a:off x="10400341" y="4765344"/>
            <a:ext cx="7769193" cy="5618304"/>
          </a:xfrm>
          <a:custGeom>
            <a:avLst/>
            <a:gdLst/>
            <a:ahLst/>
            <a:cxnLst/>
            <a:rect l="l" t="t" r="r" b="b"/>
            <a:pathLst>
              <a:path w="8001000" h="5996315">
                <a:moveTo>
                  <a:pt x="0" y="0"/>
                </a:moveTo>
                <a:lnTo>
                  <a:pt x="8001000" y="0"/>
                </a:lnTo>
                <a:lnTo>
                  <a:pt x="8001000" y="5996315"/>
                </a:lnTo>
                <a:lnTo>
                  <a:pt x="0" y="5996315"/>
                </a:lnTo>
                <a:lnTo>
                  <a:pt x="0" y="0"/>
                </a:lnTo>
                <a:close/>
              </a:path>
            </a:pathLst>
          </a:custGeom>
          <a:blipFill>
            <a:blip r:embed="rId5"/>
            <a:stretch>
              <a:fillRect/>
            </a:stretch>
          </a:blipFill>
        </p:spPr>
        <p:txBody>
          <a:bodyPr/>
          <a:lstStyle/>
          <a:p>
            <a:endParaRPr lang="en-US"/>
          </a:p>
        </p:txBody>
      </p:sp>
      <p:sp>
        <p:nvSpPr>
          <p:cNvPr id="7" name="Freeform 7"/>
          <p:cNvSpPr/>
          <p:nvPr/>
        </p:nvSpPr>
        <p:spPr>
          <a:xfrm>
            <a:off x="16002731" y="181418"/>
            <a:ext cx="2058584" cy="1009351"/>
          </a:xfrm>
          <a:custGeom>
            <a:avLst/>
            <a:gdLst/>
            <a:ahLst/>
            <a:cxnLst/>
            <a:rect l="l" t="t" r="r" b="b"/>
            <a:pathLst>
              <a:path w="2058584" h="1009351">
                <a:moveTo>
                  <a:pt x="0" y="0"/>
                </a:moveTo>
                <a:lnTo>
                  <a:pt x="2058585" y="0"/>
                </a:lnTo>
                <a:lnTo>
                  <a:pt x="2058585" y="1009350"/>
                </a:lnTo>
                <a:lnTo>
                  <a:pt x="0" y="1009350"/>
                </a:lnTo>
                <a:lnTo>
                  <a:pt x="0" y="0"/>
                </a:lnTo>
                <a:close/>
              </a:path>
            </a:pathLst>
          </a:custGeom>
          <a:blipFill>
            <a:blip r:embed="rId6"/>
            <a:stretch>
              <a:fillRect/>
            </a:stretch>
          </a:blipFill>
        </p:spPr>
        <p:txBody>
          <a:bodyPr/>
          <a:lstStyle/>
          <a:p>
            <a:endParaRPr lang="en-US"/>
          </a:p>
        </p:txBody>
      </p:sp>
      <p:sp>
        <p:nvSpPr>
          <p:cNvPr id="8" name="Freeform 8"/>
          <p:cNvSpPr/>
          <p:nvPr/>
        </p:nvSpPr>
        <p:spPr>
          <a:xfrm>
            <a:off x="16643869" y="8521892"/>
            <a:ext cx="1417447" cy="1472816"/>
          </a:xfrm>
          <a:custGeom>
            <a:avLst/>
            <a:gdLst/>
            <a:ahLst/>
            <a:cxnLst/>
            <a:rect l="l" t="t" r="r" b="b"/>
            <a:pathLst>
              <a:path w="1417447" h="1472816">
                <a:moveTo>
                  <a:pt x="0" y="0"/>
                </a:moveTo>
                <a:lnTo>
                  <a:pt x="1417447" y="0"/>
                </a:lnTo>
                <a:lnTo>
                  <a:pt x="1417447" y="1472816"/>
                </a:lnTo>
                <a:lnTo>
                  <a:pt x="0" y="1472816"/>
                </a:lnTo>
                <a:lnTo>
                  <a:pt x="0" y="0"/>
                </a:lnTo>
                <a:close/>
              </a:path>
            </a:pathLst>
          </a:custGeom>
          <a:blipFill>
            <a:blip r:embed="rId7"/>
            <a:stretch>
              <a:fillRect/>
            </a:stretch>
          </a:blipFill>
        </p:spPr>
        <p:txBody>
          <a:bodyPr/>
          <a:lstStyle/>
          <a:p>
            <a:endParaRPr lang="en-US"/>
          </a:p>
        </p:txBody>
      </p:sp>
      <p:grpSp>
        <p:nvGrpSpPr>
          <p:cNvPr id="9" name="Group 9"/>
          <p:cNvGrpSpPr/>
          <p:nvPr/>
        </p:nvGrpSpPr>
        <p:grpSpPr>
          <a:xfrm>
            <a:off x="10513684" y="-123278"/>
            <a:ext cx="7547631" cy="5089965"/>
            <a:chOff x="0" y="-838785"/>
            <a:chExt cx="10063508" cy="6786620"/>
          </a:xfrm>
        </p:grpSpPr>
        <p:sp>
          <p:nvSpPr>
            <p:cNvPr id="10" name="TextBox 10"/>
            <p:cNvSpPr txBox="1"/>
            <p:nvPr/>
          </p:nvSpPr>
          <p:spPr>
            <a:xfrm>
              <a:off x="0" y="-838785"/>
              <a:ext cx="10063508" cy="2009789"/>
            </a:xfrm>
            <a:prstGeom prst="rect">
              <a:avLst/>
            </a:prstGeom>
          </p:spPr>
          <p:txBody>
            <a:bodyPr lIns="0" tIns="0" rIns="0" bIns="0" rtlCol="0" anchor="t">
              <a:spAutoFit/>
            </a:bodyPr>
            <a:lstStyle/>
            <a:p>
              <a:pPr algn="l">
                <a:lnSpc>
                  <a:spcPts val="6159"/>
                </a:lnSpc>
              </a:pPr>
              <a:r>
                <a:rPr lang="en-US" sz="4399" dirty="0">
                  <a:solidFill>
                    <a:srgbClr val="634C50"/>
                  </a:solidFill>
                  <a:latin typeface="Source Sans Pro Bold"/>
                  <a:ea typeface="Source Sans Pro Bold"/>
                  <a:cs typeface="Source Sans Pro Bold"/>
                  <a:sym typeface="Source Sans Pro Bold"/>
                </a:rPr>
                <a:t>WOODEN MINI </a:t>
              </a:r>
            </a:p>
            <a:p>
              <a:pPr algn="l">
                <a:lnSpc>
                  <a:spcPts val="6159"/>
                </a:lnSpc>
              </a:pPr>
              <a:r>
                <a:rPr lang="en-US" sz="4399" dirty="0">
                  <a:solidFill>
                    <a:srgbClr val="634C50"/>
                  </a:solidFill>
                  <a:latin typeface="Source Sans Pro Bold"/>
                  <a:ea typeface="Source Sans Pro Bold"/>
                  <a:cs typeface="Source Sans Pro Bold"/>
                  <a:sym typeface="Source Sans Pro Bold"/>
                </a:rPr>
                <a:t>SERVING TRAY</a:t>
              </a:r>
            </a:p>
          </p:txBody>
        </p:sp>
        <p:sp>
          <p:nvSpPr>
            <p:cNvPr id="11" name="TextBox 11"/>
            <p:cNvSpPr txBox="1"/>
            <p:nvPr/>
          </p:nvSpPr>
          <p:spPr>
            <a:xfrm>
              <a:off x="0" y="1335375"/>
              <a:ext cx="10056679" cy="4612460"/>
            </a:xfrm>
            <a:prstGeom prst="rect">
              <a:avLst/>
            </a:prstGeom>
          </p:spPr>
          <p:txBody>
            <a:bodyPr lIns="0" tIns="0" rIns="0" bIns="0" rtlCol="0" anchor="t">
              <a:spAutoFit/>
            </a:bodyPr>
            <a:lstStyle/>
            <a:p>
              <a:pPr algn="l">
                <a:lnSpc>
                  <a:spcPts val="3360"/>
                </a:lnSpc>
              </a:pPr>
              <a:r>
                <a:rPr lang="en-US" sz="2400" dirty="0">
                  <a:solidFill>
                    <a:srgbClr val="634C50"/>
                  </a:solidFill>
                  <a:latin typeface="Source Sans Pro"/>
                  <a:ea typeface="Source Sans Pro"/>
                  <a:cs typeface="Source Sans Pro"/>
                  <a:sym typeface="Source Sans Pro"/>
                </a:rPr>
                <a:t>BOAR066</a:t>
              </a:r>
            </a:p>
            <a:p>
              <a:pPr algn="l">
                <a:lnSpc>
                  <a:spcPts val="3360"/>
                </a:lnSpc>
              </a:pPr>
              <a:r>
                <a:rPr lang="en-US" sz="2400" dirty="0">
                  <a:solidFill>
                    <a:srgbClr val="634C50"/>
                  </a:solidFill>
                  <a:latin typeface="Source Sans Pro"/>
                  <a:ea typeface="Source Sans Pro"/>
                  <a:cs typeface="Source Sans Pro"/>
                  <a:sym typeface="Source Sans Pro"/>
                </a:rPr>
                <a:t>Mpho Round Wooden Mini Serving Tray</a:t>
              </a:r>
            </a:p>
            <a:p>
              <a:pPr algn="l">
                <a:lnSpc>
                  <a:spcPts val="3360"/>
                </a:lnSpc>
              </a:pPr>
              <a:r>
                <a:rPr lang="en-US" sz="2400" dirty="0" err="1">
                  <a:solidFill>
                    <a:srgbClr val="634C50"/>
                  </a:solidFill>
                  <a:latin typeface="Source Sans Pro"/>
                  <a:ea typeface="Source Sans Pro"/>
                  <a:cs typeface="Source Sans Pro"/>
                  <a:sym typeface="Source Sans Pro"/>
                </a:rPr>
                <a:t>Saligna</a:t>
              </a:r>
              <a:r>
                <a:rPr lang="en-US" sz="2400" dirty="0">
                  <a:solidFill>
                    <a:srgbClr val="634C50"/>
                  </a:solidFill>
                  <a:latin typeface="Source Sans Pro"/>
                  <a:ea typeface="Source Sans Pro"/>
                  <a:cs typeface="Source Sans Pro"/>
                  <a:sym typeface="Source Sans Pro"/>
                </a:rPr>
                <a:t> Wood | 18mm </a:t>
              </a:r>
            </a:p>
            <a:p>
              <a:pPr algn="l">
                <a:lnSpc>
                  <a:spcPts val="3359"/>
                </a:lnSpc>
              </a:pPr>
              <a:r>
                <a:rPr lang="en-US" sz="2400" dirty="0">
                  <a:solidFill>
                    <a:srgbClr val="634C50"/>
                  </a:solidFill>
                  <a:latin typeface="Source Sans Pro"/>
                  <a:ea typeface="Source Sans Pro"/>
                  <a:cs typeface="Source Sans Pro"/>
                  <a:sym typeface="Source Sans Pro"/>
                </a:rPr>
                <a:t>size | 200mm x 200mm</a:t>
              </a:r>
            </a:p>
            <a:p>
              <a:pPr algn="l">
                <a:lnSpc>
                  <a:spcPts val="3359"/>
                </a:lnSpc>
              </a:pPr>
              <a:r>
                <a:rPr lang="en-US" sz="2400" dirty="0">
                  <a:solidFill>
                    <a:srgbClr val="634C50"/>
                  </a:solidFill>
                  <a:latin typeface="Source Sans Pro"/>
                  <a:ea typeface="Source Sans Pro"/>
                  <a:cs typeface="Source Sans Pro"/>
                  <a:sym typeface="Source Sans Pro"/>
                </a:rPr>
                <a:t>Supplied in cotton drawcord bag</a:t>
              </a:r>
            </a:p>
            <a:p>
              <a:pPr algn="l">
                <a:lnSpc>
                  <a:spcPts val="3359"/>
                </a:lnSpc>
              </a:pPr>
              <a:r>
                <a:rPr lang="en-US" sz="2400" dirty="0">
                  <a:solidFill>
                    <a:srgbClr val="634C50"/>
                  </a:solidFill>
                  <a:latin typeface="Source Sans Pro"/>
                  <a:ea typeface="Source Sans Pro"/>
                  <a:cs typeface="Source Sans Pro"/>
                  <a:sym typeface="Source Sans Pro"/>
                </a:rPr>
                <a:t>MOQ  10 units</a:t>
              </a:r>
            </a:p>
            <a:p>
              <a:pPr algn="l">
                <a:lnSpc>
                  <a:spcPts val="3359"/>
                </a:lnSpc>
              </a:pPr>
              <a:r>
                <a:rPr lang="en-US" sz="2400" dirty="0">
                  <a:solidFill>
                    <a:srgbClr val="634C50"/>
                  </a:solidFill>
                  <a:latin typeface="Source Sans Pro"/>
                  <a:ea typeface="Source Sans Pro"/>
                  <a:cs typeface="Source Sans Pro"/>
                  <a:sym typeface="Source Sans Pro"/>
                </a:rPr>
                <a:t>Selling price: R</a:t>
              </a:r>
            </a:p>
            <a:p>
              <a:pPr algn="l">
                <a:lnSpc>
                  <a:spcPts val="3359"/>
                </a:lnSpc>
              </a:pPr>
              <a:endParaRPr lang="en-US" sz="2400" dirty="0">
                <a:solidFill>
                  <a:srgbClr val="634C50"/>
                </a:solidFill>
                <a:latin typeface="Source Sans Pro"/>
                <a:ea typeface="Source Sans Pro"/>
                <a:cs typeface="Source Sans Pro"/>
                <a:sym typeface="Source Sans Pro"/>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838953" cy="10287000"/>
            <a:chOff x="0" y="0"/>
            <a:chExt cx="14451937" cy="13716000"/>
          </a:xfrm>
        </p:grpSpPr>
        <p:pic>
          <p:nvPicPr>
            <p:cNvPr id="3" name="Picture 3"/>
            <p:cNvPicPr>
              <a:picLocks noChangeAspect="1"/>
            </p:cNvPicPr>
            <p:nvPr/>
          </p:nvPicPr>
          <p:blipFill>
            <a:blip r:embed="rId2"/>
            <a:srcRect l="29469" r="29469"/>
            <a:stretch>
              <a:fillRect/>
            </a:stretch>
          </p:blipFill>
          <p:spPr>
            <a:xfrm>
              <a:off x="0" y="0"/>
              <a:ext cx="14451937" cy="13716000"/>
            </a:xfrm>
            <a:prstGeom prst="rect">
              <a:avLst/>
            </a:prstGeom>
          </p:spPr>
        </p:pic>
      </p:grpSp>
      <p:sp>
        <p:nvSpPr>
          <p:cNvPr id="4" name="Freeform 4"/>
          <p:cNvSpPr/>
          <p:nvPr/>
        </p:nvSpPr>
        <p:spPr>
          <a:xfrm>
            <a:off x="0" y="-179258"/>
            <a:ext cx="18288000" cy="10560062"/>
          </a:xfrm>
          <a:custGeom>
            <a:avLst/>
            <a:gdLst/>
            <a:ahLst/>
            <a:cxnLst/>
            <a:rect l="l" t="t" r="r" b="b"/>
            <a:pathLst>
              <a:path w="18288000" h="10560062">
                <a:moveTo>
                  <a:pt x="0" y="0"/>
                </a:moveTo>
                <a:lnTo>
                  <a:pt x="18288000" y="0"/>
                </a:lnTo>
                <a:lnTo>
                  <a:pt x="18288000" y="10560062"/>
                </a:lnTo>
                <a:lnTo>
                  <a:pt x="0" y="10560062"/>
                </a:lnTo>
                <a:lnTo>
                  <a:pt x="0" y="0"/>
                </a:lnTo>
                <a:close/>
              </a:path>
            </a:pathLst>
          </a:custGeom>
          <a:blipFill>
            <a:blip r:embed="rId3"/>
            <a:stretch>
              <a:fillRect l="-1204" t="-5406" b="-5406"/>
            </a:stretch>
          </a:blipFill>
        </p:spPr>
        <p:txBody>
          <a:bodyPr/>
          <a:lstStyle/>
          <a:p>
            <a:endParaRPr lang="en-US" dirty="0"/>
          </a:p>
        </p:txBody>
      </p:sp>
      <p:sp>
        <p:nvSpPr>
          <p:cNvPr id="5" name="Freeform 5"/>
          <p:cNvSpPr/>
          <p:nvPr/>
        </p:nvSpPr>
        <p:spPr>
          <a:xfrm>
            <a:off x="0" y="0"/>
            <a:ext cx="10201983" cy="10287000"/>
          </a:xfrm>
          <a:custGeom>
            <a:avLst/>
            <a:gdLst/>
            <a:ahLst/>
            <a:cxnLst/>
            <a:rect l="l" t="t" r="r" b="b"/>
            <a:pathLst>
              <a:path w="10201983" h="10287000">
                <a:moveTo>
                  <a:pt x="0" y="0"/>
                </a:moveTo>
                <a:lnTo>
                  <a:pt x="10201983" y="0"/>
                </a:lnTo>
                <a:lnTo>
                  <a:pt x="10201983" y="10287000"/>
                </a:lnTo>
                <a:lnTo>
                  <a:pt x="0" y="10287000"/>
                </a:lnTo>
                <a:lnTo>
                  <a:pt x="0" y="0"/>
                </a:lnTo>
                <a:close/>
              </a:path>
            </a:pathLst>
          </a:custGeom>
          <a:blipFill>
            <a:blip r:embed="rId4"/>
            <a:stretch>
              <a:fillRect/>
            </a:stretch>
          </a:blipFill>
        </p:spPr>
        <p:txBody>
          <a:bodyPr/>
          <a:lstStyle/>
          <a:p>
            <a:endParaRPr lang="en-US"/>
          </a:p>
        </p:txBody>
      </p:sp>
      <p:sp>
        <p:nvSpPr>
          <p:cNvPr id="6" name="Freeform 6"/>
          <p:cNvSpPr/>
          <p:nvPr/>
        </p:nvSpPr>
        <p:spPr>
          <a:xfrm>
            <a:off x="10711579" y="5066169"/>
            <a:ext cx="7324017" cy="5143500"/>
          </a:xfrm>
          <a:custGeom>
            <a:avLst/>
            <a:gdLst/>
            <a:ahLst/>
            <a:cxnLst/>
            <a:rect l="l" t="t" r="r" b="b"/>
            <a:pathLst>
              <a:path w="8086017" h="6307460">
                <a:moveTo>
                  <a:pt x="0" y="0"/>
                </a:moveTo>
                <a:lnTo>
                  <a:pt x="8086017" y="0"/>
                </a:lnTo>
                <a:lnTo>
                  <a:pt x="8086017" y="6307460"/>
                </a:lnTo>
                <a:lnTo>
                  <a:pt x="0" y="6307460"/>
                </a:lnTo>
                <a:lnTo>
                  <a:pt x="0" y="0"/>
                </a:lnTo>
                <a:close/>
              </a:path>
            </a:pathLst>
          </a:custGeom>
          <a:blipFill>
            <a:blip r:embed="rId5"/>
            <a:stretch>
              <a:fillRect/>
            </a:stretch>
          </a:blipFill>
        </p:spPr>
        <p:txBody>
          <a:bodyPr/>
          <a:lstStyle/>
          <a:p>
            <a:endParaRPr lang="en-US"/>
          </a:p>
        </p:txBody>
      </p:sp>
      <p:sp>
        <p:nvSpPr>
          <p:cNvPr id="7" name="Freeform 7"/>
          <p:cNvSpPr/>
          <p:nvPr/>
        </p:nvSpPr>
        <p:spPr>
          <a:xfrm>
            <a:off x="16205066" y="272124"/>
            <a:ext cx="1825758" cy="895193"/>
          </a:xfrm>
          <a:custGeom>
            <a:avLst/>
            <a:gdLst/>
            <a:ahLst/>
            <a:cxnLst/>
            <a:rect l="l" t="t" r="r" b="b"/>
            <a:pathLst>
              <a:path w="1825758" h="895193">
                <a:moveTo>
                  <a:pt x="0" y="0"/>
                </a:moveTo>
                <a:lnTo>
                  <a:pt x="1825758" y="0"/>
                </a:lnTo>
                <a:lnTo>
                  <a:pt x="1825758" y="895192"/>
                </a:lnTo>
                <a:lnTo>
                  <a:pt x="0" y="895192"/>
                </a:lnTo>
                <a:lnTo>
                  <a:pt x="0" y="0"/>
                </a:lnTo>
                <a:close/>
              </a:path>
            </a:pathLst>
          </a:custGeom>
          <a:blipFill>
            <a:blip r:embed="rId6"/>
            <a:stretch>
              <a:fillRect/>
            </a:stretch>
          </a:blipFill>
        </p:spPr>
        <p:txBody>
          <a:bodyPr/>
          <a:lstStyle/>
          <a:p>
            <a:endParaRPr lang="en-US"/>
          </a:p>
        </p:txBody>
      </p:sp>
      <p:sp>
        <p:nvSpPr>
          <p:cNvPr id="8" name="Freeform 8"/>
          <p:cNvSpPr/>
          <p:nvPr/>
        </p:nvSpPr>
        <p:spPr>
          <a:xfrm>
            <a:off x="16613377" y="8521892"/>
            <a:ext cx="1417447" cy="1472816"/>
          </a:xfrm>
          <a:custGeom>
            <a:avLst/>
            <a:gdLst/>
            <a:ahLst/>
            <a:cxnLst/>
            <a:rect l="l" t="t" r="r" b="b"/>
            <a:pathLst>
              <a:path w="1417447" h="1472816">
                <a:moveTo>
                  <a:pt x="0" y="0"/>
                </a:moveTo>
                <a:lnTo>
                  <a:pt x="1417447" y="0"/>
                </a:lnTo>
                <a:lnTo>
                  <a:pt x="1417447" y="1472816"/>
                </a:lnTo>
                <a:lnTo>
                  <a:pt x="0" y="1472816"/>
                </a:lnTo>
                <a:lnTo>
                  <a:pt x="0" y="0"/>
                </a:lnTo>
                <a:close/>
              </a:path>
            </a:pathLst>
          </a:custGeom>
          <a:blipFill>
            <a:blip r:embed="rId7"/>
            <a:stretch>
              <a:fillRect/>
            </a:stretch>
          </a:blipFill>
        </p:spPr>
        <p:txBody>
          <a:bodyPr/>
          <a:lstStyle/>
          <a:p>
            <a:endParaRPr lang="en-US"/>
          </a:p>
        </p:txBody>
      </p:sp>
      <p:grpSp>
        <p:nvGrpSpPr>
          <p:cNvPr id="9" name="Group 9"/>
          <p:cNvGrpSpPr/>
          <p:nvPr/>
        </p:nvGrpSpPr>
        <p:grpSpPr>
          <a:xfrm>
            <a:off x="10471176" y="106805"/>
            <a:ext cx="7547631" cy="5152248"/>
            <a:chOff x="0" y="-76200"/>
            <a:chExt cx="10063508" cy="6869665"/>
          </a:xfrm>
        </p:grpSpPr>
        <p:sp>
          <p:nvSpPr>
            <p:cNvPr id="10" name="TextBox 10"/>
            <p:cNvSpPr txBox="1"/>
            <p:nvPr/>
          </p:nvSpPr>
          <p:spPr>
            <a:xfrm>
              <a:off x="0" y="-76200"/>
              <a:ext cx="10063508" cy="2009789"/>
            </a:xfrm>
            <a:prstGeom prst="rect">
              <a:avLst/>
            </a:prstGeom>
          </p:spPr>
          <p:txBody>
            <a:bodyPr lIns="0" tIns="0" rIns="0" bIns="0" rtlCol="0" anchor="t">
              <a:spAutoFit/>
            </a:bodyPr>
            <a:lstStyle/>
            <a:p>
              <a:pPr algn="l">
                <a:lnSpc>
                  <a:spcPts val="6159"/>
                </a:lnSpc>
              </a:pPr>
              <a:r>
                <a:rPr lang="en-US" sz="4399">
                  <a:solidFill>
                    <a:srgbClr val="634C50"/>
                  </a:solidFill>
                  <a:latin typeface="Source Sans Pro Bold"/>
                  <a:ea typeface="Source Sans Pro Bold"/>
                  <a:cs typeface="Source Sans Pro Bold"/>
                  <a:sym typeface="Source Sans Pro Bold"/>
                </a:rPr>
                <a:t>WOODEN MINI </a:t>
              </a:r>
            </a:p>
            <a:p>
              <a:pPr algn="l">
                <a:lnSpc>
                  <a:spcPts val="6159"/>
                </a:lnSpc>
              </a:pPr>
              <a:r>
                <a:rPr lang="en-US" sz="4399">
                  <a:solidFill>
                    <a:srgbClr val="634C50"/>
                  </a:solidFill>
                  <a:latin typeface="Source Sans Pro Bold"/>
                  <a:ea typeface="Source Sans Pro Bold"/>
                  <a:cs typeface="Source Sans Pro Bold"/>
                  <a:sym typeface="Source Sans Pro Bold"/>
                </a:rPr>
                <a:t>SERVING TRAY</a:t>
              </a:r>
            </a:p>
          </p:txBody>
        </p:sp>
        <p:sp>
          <p:nvSpPr>
            <p:cNvPr id="11" name="TextBox 11"/>
            <p:cNvSpPr txBox="1"/>
            <p:nvPr/>
          </p:nvSpPr>
          <p:spPr>
            <a:xfrm>
              <a:off x="0" y="2181004"/>
              <a:ext cx="10056679" cy="4612461"/>
            </a:xfrm>
            <a:prstGeom prst="rect">
              <a:avLst/>
            </a:prstGeom>
          </p:spPr>
          <p:txBody>
            <a:bodyPr lIns="0" tIns="0" rIns="0" bIns="0" rtlCol="0" anchor="t">
              <a:spAutoFit/>
            </a:bodyPr>
            <a:lstStyle/>
            <a:p>
              <a:pPr algn="l">
                <a:lnSpc>
                  <a:spcPts val="3360"/>
                </a:lnSpc>
              </a:pPr>
              <a:r>
                <a:rPr lang="en-US" sz="2400" dirty="0">
                  <a:solidFill>
                    <a:srgbClr val="634C50"/>
                  </a:solidFill>
                  <a:latin typeface="Source Sans Pro"/>
                  <a:ea typeface="Source Sans Pro"/>
                  <a:cs typeface="Source Sans Pro"/>
                  <a:sym typeface="Source Sans Pro"/>
                </a:rPr>
                <a:t>BOAR062</a:t>
              </a:r>
            </a:p>
            <a:p>
              <a:pPr algn="l">
                <a:lnSpc>
                  <a:spcPts val="3360"/>
                </a:lnSpc>
              </a:pPr>
              <a:r>
                <a:rPr lang="en-US" sz="2400" dirty="0">
                  <a:solidFill>
                    <a:srgbClr val="634C50"/>
                  </a:solidFill>
                  <a:latin typeface="Source Sans Pro"/>
                  <a:ea typeface="Source Sans Pro"/>
                  <a:cs typeface="Source Sans Pro"/>
                  <a:sym typeface="Source Sans Pro"/>
                </a:rPr>
                <a:t>Mpho Wooden Tea &amp; Biscuit Tray</a:t>
              </a:r>
            </a:p>
            <a:p>
              <a:pPr algn="l">
                <a:lnSpc>
                  <a:spcPts val="3360"/>
                </a:lnSpc>
              </a:pPr>
              <a:r>
                <a:rPr lang="en-US" sz="2400" dirty="0" err="1">
                  <a:solidFill>
                    <a:srgbClr val="634C50"/>
                  </a:solidFill>
                  <a:latin typeface="Source Sans Pro"/>
                  <a:ea typeface="Source Sans Pro"/>
                  <a:cs typeface="Source Sans Pro"/>
                  <a:sym typeface="Source Sans Pro"/>
                </a:rPr>
                <a:t>Saligna</a:t>
              </a:r>
              <a:r>
                <a:rPr lang="en-US" sz="2400" dirty="0">
                  <a:solidFill>
                    <a:srgbClr val="634C50"/>
                  </a:solidFill>
                  <a:latin typeface="Source Sans Pro"/>
                  <a:ea typeface="Source Sans Pro"/>
                  <a:cs typeface="Source Sans Pro"/>
                  <a:sym typeface="Source Sans Pro"/>
                </a:rPr>
                <a:t> Wood | 18mm </a:t>
              </a:r>
            </a:p>
            <a:p>
              <a:pPr algn="l">
                <a:lnSpc>
                  <a:spcPts val="3359"/>
                </a:lnSpc>
              </a:pPr>
              <a:r>
                <a:rPr lang="en-US" sz="2400" dirty="0">
                  <a:solidFill>
                    <a:srgbClr val="634C50"/>
                  </a:solidFill>
                  <a:latin typeface="Source Sans Pro"/>
                  <a:ea typeface="Source Sans Pro"/>
                  <a:cs typeface="Source Sans Pro"/>
                  <a:sym typeface="Source Sans Pro"/>
                </a:rPr>
                <a:t>size | 270mm x 140mm</a:t>
              </a:r>
            </a:p>
            <a:p>
              <a:pPr algn="l">
                <a:lnSpc>
                  <a:spcPts val="3359"/>
                </a:lnSpc>
              </a:pPr>
              <a:r>
                <a:rPr lang="en-US" sz="2400" dirty="0">
                  <a:solidFill>
                    <a:srgbClr val="634C50"/>
                  </a:solidFill>
                  <a:latin typeface="Source Sans Pro"/>
                  <a:ea typeface="Source Sans Pro"/>
                  <a:cs typeface="Source Sans Pro"/>
                  <a:sym typeface="Source Sans Pro"/>
                </a:rPr>
                <a:t>Supplied in cotton drawcord bag</a:t>
              </a:r>
            </a:p>
            <a:p>
              <a:pPr algn="l">
                <a:lnSpc>
                  <a:spcPts val="3359"/>
                </a:lnSpc>
              </a:pPr>
              <a:r>
                <a:rPr lang="en-US" sz="2400" dirty="0">
                  <a:solidFill>
                    <a:srgbClr val="634C50"/>
                  </a:solidFill>
                  <a:latin typeface="Source Sans Pro"/>
                  <a:ea typeface="Source Sans Pro"/>
                  <a:cs typeface="Source Sans Pro"/>
                  <a:sym typeface="Source Sans Pro"/>
                </a:rPr>
                <a:t>MOQ  10 units</a:t>
              </a:r>
            </a:p>
            <a:p>
              <a:pPr algn="l">
                <a:lnSpc>
                  <a:spcPts val="3359"/>
                </a:lnSpc>
              </a:pPr>
              <a:r>
                <a:rPr lang="en-US" sz="2400" dirty="0">
                  <a:solidFill>
                    <a:srgbClr val="634C50"/>
                  </a:solidFill>
                  <a:latin typeface="Source Sans Pro"/>
                  <a:ea typeface="Source Sans Pro"/>
                  <a:cs typeface="Source Sans Pro"/>
                  <a:sym typeface="Source Sans Pro"/>
                </a:rPr>
                <a:t>Selling price: R</a:t>
              </a:r>
            </a:p>
            <a:p>
              <a:pPr algn="l">
                <a:lnSpc>
                  <a:spcPts val="3359"/>
                </a:lnSpc>
              </a:pPr>
              <a:endParaRPr lang="en-US" sz="2400" dirty="0">
                <a:solidFill>
                  <a:srgbClr val="634C50"/>
                </a:solidFill>
                <a:latin typeface="Source Sans Pro"/>
                <a:ea typeface="Source Sans Pro"/>
                <a:cs typeface="Source Sans Pro"/>
                <a:sym typeface="Source Sans Pro"/>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838953" cy="10287000"/>
            <a:chOff x="0" y="0"/>
            <a:chExt cx="14451937" cy="13716000"/>
          </a:xfrm>
        </p:grpSpPr>
        <p:pic>
          <p:nvPicPr>
            <p:cNvPr id="3" name="Picture 3"/>
            <p:cNvPicPr>
              <a:picLocks noChangeAspect="1"/>
            </p:cNvPicPr>
            <p:nvPr/>
          </p:nvPicPr>
          <p:blipFill>
            <a:blip r:embed="rId2"/>
            <a:srcRect l="29469" r="29469"/>
            <a:stretch>
              <a:fillRect/>
            </a:stretch>
          </p:blipFill>
          <p:spPr>
            <a:xfrm>
              <a:off x="0" y="0"/>
              <a:ext cx="14451937" cy="13716000"/>
            </a:xfrm>
            <a:prstGeom prst="rect">
              <a:avLst/>
            </a:prstGeom>
          </p:spPr>
        </p:pic>
      </p:grpSp>
      <p:sp>
        <p:nvSpPr>
          <p:cNvPr id="4" name="Freeform 4"/>
          <p:cNvSpPr/>
          <p:nvPr/>
        </p:nvSpPr>
        <p:spPr>
          <a:xfrm>
            <a:off x="0" y="-179258"/>
            <a:ext cx="18288000" cy="10560062"/>
          </a:xfrm>
          <a:custGeom>
            <a:avLst/>
            <a:gdLst/>
            <a:ahLst/>
            <a:cxnLst/>
            <a:rect l="l" t="t" r="r" b="b"/>
            <a:pathLst>
              <a:path w="18288000" h="10560062">
                <a:moveTo>
                  <a:pt x="0" y="0"/>
                </a:moveTo>
                <a:lnTo>
                  <a:pt x="18288000" y="0"/>
                </a:lnTo>
                <a:lnTo>
                  <a:pt x="18288000" y="10560062"/>
                </a:lnTo>
                <a:lnTo>
                  <a:pt x="0" y="10560062"/>
                </a:lnTo>
                <a:lnTo>
                  <a:pt x="0" y="0"/>
                </a:lnTo>
                <a:close/>
              </a:path>
            </a:pathLst>
          </a:custGeom>
          <a:blipFill>
            <a:blip r:embed="rId3"/>
            <a:stretch>
              <a:fillRect l="-1204" t="-5406" b="-5406"/>
            </a:stretch>
          </a:blipFill>
        </p:spPr>
        <p:txBody>
          <a:bodyPr/>
          <a:lstStyle/>
          <a:p>
            <a:endParaRPr lang="en-US"/>
          </a:p>
        </p:txBody>
      </p:sp>
      <p:sp>
        <p:nvSpPr>
          <p:cNvPr id="5" name="Freeform 5"/>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4"/>
            <a:stretch>
              <a:fillRect/>
            </a:stretch>
          </a:blipFill>
        </p:spPr>
        <p:txBody>
          <a:bodyPr/>
          <a:lstStyle/>
          <a:p>
            <a:endParaRPr lang="en-US"/>
          </a:p>
        </p:txBody>
      </p:sp>
      <p:sp>
        <p:nvSpPr>
          <p:cNvPr id="6" name="Freeform 6"/>
          <p:cNvSpPr/>
          <p:nvPr/>
        </p:nvSpPr>
        <p:spPr>
          <a:xfrm>
            <a:off x="10268631" y="5215670"/>
            <a:ext cx="8019369" cy="5071330"/>
          </a:xfrm>
          <a:custGeom>
            <a:avLst/>
            <a:gdLst/>
            <a:ahLst/>
            <a:cxnLst/>
            <a:rect l="l" t="t" r="r" b="b"/>
            <a:pathLst>
              <a:path w="8019369" h="5071330">
                <a:moveTo>
                  <a:pt x="0" y="0"/>
                </a:moveTo>
                <a:lnTo>
                  <a:pt x="8019369" y="0"/>
                </a:lnTo>
                <a:lnTo>
                  <a:pt x="8019369" y="5071330"/>
                </a:lnTo>
                <a:lnTo>
                  <a:pt x="0" y="5071330"/>
                </a:lnTo>
                <a:lnTo>
                  <a:pt x="0" y="0"/>
                </a:lnTo>
                <a:close/>
              </a:path>
            </a:pathLst>
          </a:custGeom>
          <a:blipFill>
            <a:blip r:embed="rId5"/>
            <a:stretch>
              <a:fillRect/>
            </a:stretch>
          </a:blipFill>
        </p:spPr>
        <p:txBody>
          <a:bodyPr/>
          <a:lstStyle/>
          <a:p>
            <a:endParaRPr lang="en-US"/>
          </a:p>
        </p:txBody>
      </p:sp>
      <p:sp>
        <p:nvSpPr>
          <p:cNvPr id="7" name="Freeform 7"/>
          <p:cNvSpPr/>
          <p:nvPr/>
        </p:nvSpPr>
        <p:spPr>
          <a:xfrm>
            <a:off x="15995236" y="272124"/>
            <a:ext cx="2056895" cy="1008522"/>
          </a:xfrm>
          <a:custGeom>
            <a:avLst/>
            <a:gdLst/>
            <a:ahLst/>
            <a:cxnLst/>
            <a:rect l="l" t="t" r="r" b="b"/>
            <a:pathLst>
              <a:path w="2056895" h="1008522">
                <a:moveTo>
                  <a:pt x="0" y="0"/>
                </a:moveTo>
                <a:lnTo>
                  <a:pt x="2056895" y="0"/>
                </a:lnTo>
                <a:lnTo>
                  <a:pt x="2056895" y="1008522"/>
                </a:lnTo>
                <a:lnTo>
                  <a:pt x="0" y="1008522"/>
                </a:lnTo>
                <a:lnTo>
                  <a:pt x="0" y="0"/>
                </a:lnTo>
                <a:close/>
              </a:path>
            </a:pathLst>
          </a:custGeom>
          <a:blipFill>
            <a:blip r:embed="rId6"/>
            <a:stretch>
              <a:fillRect/>
            </a:stretch>
          </a:blipFill>
        </p:spPr>
        <p:txBody>
          <a:bodyPr/>
          <a:lstStyle/>
          <a:p>
            <a:endParaRPr lang="en-US"/>
          </a:p>
        </p:txBody>
      </p:sp>
      <p:sp>
        <p:nvSpPr>
          <p:cNvPr id="8" name="Freeform 8"/>
          <p:cNvSpPr/>
          <p:nvPr/>
        </p:nvSpPr>
        <p:spPr>
          <a:xfrm>
            <a:off x="16550576" y="8521892"/>
            <a:ext cx="1417447" cy="1472816"/>
          </a:xfrm>
          <a:custGeom>
            <a:avLst/>
            <a:gdLst/>
            <a:ahLst/>
            <a:cxnLst/>
            <a:rect l="l" t="t" r="r" b="b"/>
            <a:pathLst>
              <a:path w="1417447" h="1472816">
                <a:moveTo>
                  <a:pt x="0" y="0"/>
                </a:moveTo>
                <a:lnTo>
                  <a:pt x="1417448" y="0"/>
                </a:lnTo>
                <a:lnTo>
                  <a:pt x="1417448" y="1472816"/>
                </a:lnTo>
                <a:lnTo>
                  <a:pt x="0" y="1472816"/>
                </a:lnTo>
                <a:lnTo>
                  <a:pt x="0" y="0"/>
                </a:lnTo>
                <a:close/>
              </a:path>
            </a:pathLst>
          </a:custGeom>
          <a:blipFill>
            <a:blip r:embed="rId7"/>
            <a:stretch>
              <a:fillRect/>
            </a:stretch>
          </a:blipFill>
        </p:spPr>
        <p:txBody>
          <a:bodyPr/>
          <a:lstStyle/>
          <a:p>
            <a:endParaRPr lang="en-US"/>
          </a:p>
        </p:txBody>
      </p:sp>
      <p:grpSp>
        <p:nvGrpSpPr>
          <p:cNvPr id="9" name="Group 9"/>
          <p:cNvGrpSpPr/>
          <p:nvPr/>
        </p:nvGrpSpPr>
        <p:grpSpPr>
          <a:xfrm>
            <a:off x="10504500" y="-165926"/>
            <a:ext cx="7547631" cy="5737432"/>
            <a:chOff x="0" y="-732271"/>
            <a:chExt cx="10063508" cy="7649909"/>
          </a:xfrm>
        </p:grpSpPr>
        <p:sp>
          <p:nvSpPr>
            <p:cNvPr id="10" name="TextBox 10"/>
            <p:cNvSpPr txBox="1"/>
            <p:nvPr/>
          </p:nvSpPr>
          <p:spPr>
            <a:xfrm>
              <a:off x="0" y="-732271"/>
              <a:ext cx="10063508" cy="3051089"/>
            </a:xfrm>
            <a:prstGeom prst="rect">
              <a:avLst/>
            </a:prstGeom>
          </p:spPr>
          <p:txBody>
            <a:bodyPr lIns="0" tIns="0" rIns="0" bIns="0" rtlCol="0" anchor="t">
              <a:spAutoFit/>
            </a:bodyPr>
            <a:lstStyle/>
            <a:p>
              <a:pPr algn="l">
                <a:lnSpc>
                  <a:spcPts val="6159"/>
                </a:lnSpc>
              </a:pPr>
              <a:r>
                <a:rPr lang="en-US" sz="4399" dirty="0">
                  <a:solidFill>
                    <a:srgbClr val="634C50"/>
                  </a:solidFill>
                  <a:latin typeface="Source Sans Pro Bold"/>
                  <a:ea typeface="Source Sans Pro Bold"/>
                  <a:cs typeface="Source Sans Pro Bold"/>
                  <a:sym typeface="Source Sans Pro Bold"/>
                </a:rPr>
                <a:t>WOODEN MINI </a:t>
              </a:r>
            </a:p>
            <a:p>
              <a:pPr algn="l">
                <a:lnSpc>
                  <a:spcPts val="6159"/>
                </a:lnSpc>
              </a:pPr>
              <a:r>
                <a:rPr lang="en-US" sz="4399" dirty="0">
                  <a:solidFill>
                    <a:srgbClr val="634C50"/>
                  </a:solidFill>
                  <a:latin typeface="Source Sans Pro Bold"/>
                  <a:ea typeface="Source Sans Pro Bold"/>
                  <a:cs typeface="Source Sans Pro Bold"/>
                  <a:sym typeface="Source Sans Pro Bold"/>
                </a:rPr>
                <a:t>SERVING </a:t>
              </a:r>
            </a:p>
            <a:p>
              <a:pPr algn="l">
                <a:lnSpc>
                  <a:spcPts val="6159"/>
                </a:lnSpc>
              </a:pPr>
              <a:r>
                <a:rPr lang="en-US" sz="4399" dirty="0">
                  <a:solidFill>
                    <a:srgbClr val="634C50"/>
                  </a:solidFill>
                  <a:latin typeface="Source Sans Pro Bold"/>
                  <a:ea typeface="Source Sans Pro Bold"/>
                  <a:cs typeface="Source Sans Pro Bold"/>
                  <a:sym typeface="Source Sans Pro Bold"/>
                </a:rPr>
                <a:t>TRAY</a:t>
              </a:r>
            </a:p>
          </p:txBody>
        </p:sp>
        <p:sp>
          <p:nvSpPr>
            <p:cNvPr id="11" name="TextBox 11"/>
            <p:cNvSpPr txBox="1"/>
            <p:nvPr/>
          </p:nvSpPr>
          <p:spPr>
            <a:xfrm>
              <a:off x="0" y="2305178"/>
              <a:ext cx="10056679" cy="4612460"/>
            </a:xfrm>
            <a:prstGeom prst="rect">
              <a:avLst/>
            </a:prstGeom>
          </p:spPr>
          <p:txBody>
            <a:bodyPr lIns="0" tIns="0" rIns="0" bIns="0" rtlCol="0" anchor="t">
              <a:spAutoFit/>
            </a:bodyPr>
            <a:lstStyle/>
            <a:p>
              <a:pPr algn="l">
                <a:lnSpc>
                  <a:spcPts val="3360"/>
                </a:lnSpc>
              </a:pPr>
              <a:r>
                <a:rPr lang="en-US" sz="2400" dirty="0">
                  <a:solidFill>
                    <a:srgbClr val="634C50"/>
                  </a:solidFill>
                  <a:latin typeface="Source Sans Pro"/>
                  <a:ea typeface="Source Sans Pro"/>
                  <a:cs typeface="Source Sans Pro"/>
                  <a:sym typeface="Source Sans Pro"/>
                </a:rPr>
                <a:t>BOAR059</a:t>
              </a:r>
            </a:p>
            <a:p>
              <a:pPr algn="l">
                <a:lnSpc>
                  <a:spcPts val="3360"/>
                </a:lnSpc>
              </a:pPr>
              <a:r>
                <a:rPr lang="en-US" sz="2400" dirty="0">
                  <a:solidFill>
                    <a:srgbClr val="634C50"/>
                  </a:solidFill>
                  <a:latin typeface="Source Sans Pro"/>
                  <a:ea typeface="Source Sans Pro"/>
                  <a:cs typeface="Source Sans Pro"/>
                  <a:sym typeface="Source Sans Pro"/>
                </a:rPr>
                <a:t>Mpho Round Wooden Glass &amp; Snack Tray</a:t>
              </a:r>
            </a:p>
            <a:p>
              <a:pPr algn="l">
                <a:lnSpc>
                  <a:spcPts val="3360"/>
                </a:lnSpc>
              </a:pPr>
              <a:r>
                <a:rPr lang="en-US" sz="2400" dirty="0" err="1">
                  <a:solidFill>
                    <a:srgbClr val="634C50"/>
                  </a:solidFill>
                  <a:latin typeface="Source Sans Pro"/>
                  <a:ea typeface="Source Sans Pro"/>
                  <a:cs typeface="Source Sans Pro"/>
                  <a:sym typeface="Source Sans Pro"/>
                </a:rPr>
                <a:t>Saligna</a:t>
              </a:r>
              <a:r>
                <a:rPr lang="en-US" sz="2400" dirty="0">
                  <a:solidFill>
                    <a:srgbClr val="634C50"/>
                  </a:solidFill>
                  <a:latin typeface="Source Sans Pro"/>
                  <a:ea typeface="Source Sans Pro"/>
                  <a:cs typeface="Source Sans Pro"/>
                  <a:sym typeface="Source Sans Pro"/>
                </a:rPr>
                <a:t> Wood | 18mm </a:t>
              </a:r>
            </a:p>
            <a:p>
              <a:pPr algn="l">
                <a:lnSpc>
                  <a:spcPts val="3359"/>
                </a:lnSpc>
              </a:pPr>
              <a:r>
                <a:rPr lang="en-US" sz="2400" dirty="0">
                  <a:solidFill>
                    <a:srgbClr val="634C50"/>
                  </a:solidFill>
                  <a:latin typeface="Source Sans Pro"/>
                  <a:ea typeface="Source Sans Pro"/>
                  <a:cs typeface="Source Sans Pro"/>
                  <a:sym typeface="Source Sans Pro"/>
                </a:rPr>
                <a:t>size | 200mm x 200mm</a:t>
              </a:r>
            </a:p>
            <a:p>
              <a:pPr algn="l">
                <a:lnSpc>
                  <a:spcPts val="3359"/>
                </a:lnSpc>
              </a:pPr>
              <a:r>
                <a:rPr lang="en-US" sz="2400" dirty="0">
                  <a:solidFill>
                    <a:srgbClr val="634C50"/>
                  </a:solidFill>
                  <a:latin typeface="Source Sans Pro"/>
                  <a:ea typeface="Source Sans Pro"/>
                  <a:cs typeface="Source Sans Pro"/>
                  <a:sym typeface="Source Sans Pro"/>
                </a:rPr>
                <a:t>Supplied in cotton drawcord bag</a:t>
              </a:r>
            </a:p>
            <a:p>
              <a:pPr algn="l">
                <a:lnSpc>
                  <a:spcPts val="3359"/>
                </a:lnSpc>
              </a:pPr>
              <a:r>
                <a:rPr lang="en-US" sz="2400" dirty="0">
                  <a:solidFill>
                    <a:srgbClr val="634C50"/>
                  </a:solidFill>
                  <a:latin typeface="Source Sans Pro"/>
                  <a:ea typeface="Source Sans Pro"/>
                  <a:cs typeface="Source Sans Pro"/>
                  <a:sym typeface="Source Sans Pro"/>
                </a:rPr>
                <a:t>MOQ  10 units</a:t>
              </a:r>
            </a:p>
            <a:p>
              <a:pPr algn="l">
                <a:lnSpc>
                  <a:spcPts val="3359"/>
                </a:lnSpc>
              </a:pPr>
              <a:r>
                <a:rPr lang="en-US" sz="2400" dirty="0">
                  <a:solidFill>
                    <a:srgbClr val="634C50"/>
                  </a:solidFill>
                  <a:latin typeface="Source Sans Pro"/>
                  <a:ea typeface="Source Sans Pro"/>
                  <a:cs typeface="Source Sans Pro"/>
                  <a:sym typeface="Source Sans Pro"/>
                </a:rPr>
                <a:t>Selling price: R</a:t>
              </a:r>
            </a:p>
            <a:p>
              <a:pPr algn="l">
                <a:lnSpc>
                  <a:spcPts val="3359"/>
                </a:lnSpc>
              </a:pPr>
              <a:endParaRPr lang="en-US" sz="2400" dirty="0">
                <a:solidFill>
                  <a:srgbClr val="634C50"/>
                </a:solidFill>
                <a:latin typeface="Source Sans Pro"/>
                <a:ea typeface="Source Sans Pro"/>
                <a:cs typeface="Source Sans Pro"/>
                <a:sym typeface="Source Sans Pro"/>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838953" cy="10287000"/>
            <a:chOff x="0" y="0"/>
            <a:chExt cx="14451937" cy="13716000"/>
          </a:xfrm>
        </p:grpSpPr>
        <p:pic>
          <p:nvPicPr>
            <p:cNvPr id="3" name="Picture 3"/>
            <p:cNvPicPr>
              <a:picLocks noChangeAspect="1"/>
            </p:cNvPicPr>
            <p:nvPr/>
          </p:nvPicPr>
          <p:blipFill>
            <a:blip r:embed="rId2"/>
            <a:srcRect l="29469" r="29469"/>
            <a:stretch>
              <a:fillRect/>
            </a:stretch>
          </p:blipFill>
          <p:spPr>
            <a:xfrm>
              <a:off x="0" y="0"/>
              <a:ext cx="14451937" cy="13716000"/>
            </a:xfrm>
            <a:prstGeom prst="rect">
              <a:avLst/>
            </a:prstGeom>
          </p:spPr>
        </p:pic>
      </p:grpSp>
      <p:sp>
        <p:nvSpPr>
          <p:cNvPr id="4" name="Freeform 4"/>
          <p:cNvSpPr/>
          <p:nvPr/>
        </p:nvSpPr>
        <p:spPr>
          <a:xfrm>
            <a:off x="0" y="-179258"/>
            <a:ext cx="18288000" cy="10560062"/>
          </a:xfrm>
          <a:custGeom>
            <a:avLst/>
            <a:gdLst/>
            <a:ahLst/>
            <a:cxnLst/>
            <a:rect l="l" t="t" r="r" b="b"/>
            <a:pathLst>
              <a:path w="18288000" h="10560062">
                <a:moveTo>
                  <a:pt x="0" y="0"/>
                </a:moveTo>
                <a:lnTo>
                  <a:pt x="18288000" y="0"/>
                </a:lnTo>
                <a:lnTo>
                  <a:pt x="18288000" y="10560062"/>
                </a:lnTo>
                <a:lnTo>
                  <a:pt x="0" y="10560062"/>
                </a:lnTo>
                <a:lnTo>
                  <a:pt x="0" y="0"/>
                </a:lnTo>
                <a:close/>
              </a:path>
            </a:pathLst>
          </a:custGeom>
          <a:blipFill>
            <a:blip r:embed="rId3"/>
            <a:stretch>
              <a:fillRect l="-1204" t="-5406" b="-5406"/>
            </a:stretch>
          </a:blipFill>
        </p:spPr>
        <p:txBody>
          <a:bodyPr/>
          <a:lstStyle/>
          <a:p>
            <a:endParaRPr lang="en-US"/>
          </a:p>
        </p:txBody>
      </p:sp>
      <p:sp>
        <p:nvSpPr>
          <p:cNvPr id="5" name="Freeform 5"/>
          <p:cNvSpPr/>
          <p:nvPr/>
        </p:nvSpPr>
        <p:spPr>
          <a:xfrm>
            <a:off x="0" y="18369"/>
            <a:ext cx="10268631" cy="10268631"/>
          </a:xfrm>
          <a:custGeom>
            <a:avLst/>
            <a:gdLst/>
            <a:ahLst/>
            <a:cxnLst/>
            <a:rect l="l" t="t" r="r" b="b"/>
            <a:pathLst>
              <a:path w="10268631" h="10268631">
                <a:moveTo>
                  <a:pt x="0" y="0"/>
                </a:moveTo>
                <a:lnTo>
                  <a:pt x="10268631" y="0"/>
                </a:lnTo>
                <a:lnTo>
                  <a:pt x="10268631" y="10268631"/>
                </a:lnTo>
                <a:lnTo>
                  <a:pt x="0" y="10268631"/>
                </a:lnTo>
                <a:lnTo>
                  <a:pt x="0" y="0"/>
                </a:lnTo>
                <a:close/>
              </a:path>
            </a:pathLst>
          </a:custGeom>
          <a:blipFill>
            <a:blip r:embed="rId4"/>
            <a:stretch>
              <a:fillRect/>
            </a:stretch>
          </a:blipFill>
        </p:spPr>
        <p:txBody>
          <a:bodyPr/>
          <a:lstStyle/>
          <a:p>
            <a:endParaRPr lang="en-US"/>
          </a:p>
        </p:txBody>
      </p:sp>
      <p:sp>
        <p:nvSpPr>
          <p:cNvPr id="6" name="Freeform 6"/>
          <p:cNvSpPr/>
          <p:nvPr/>
        </p:nvSpPr>
        <p:spPr>
          <a:xfrm>
            <a:off x="10578263" y="5174851"/>
            <a:ext cx="7542510" cy="5015394"/>
          </a:xfrm>
          <a:custGeom>
            <a:avLst/>
            <a:gdLst/>
            <a:ahLst/>
            <a:cxnLst/>
            <a:rect l="l" t="t" r="r" b="b"/>
            <a:pathLst>
              <a:path w="8019369" h="5668718">
                <a:moveTo>
                  <a:pt x="0" y="0"/>
                </a:moveTo>
                <a:lnTo>
                  <a:pt x="8019369" y="0"/>
                </a:lnTo>
                <a:lnTo>
                  <a:pt x="8019369" y="5668718"/>
                </a:lnTo>
                <a:lnTo>
                  <a:pt x="0" y="5668718"/>
                </a:lnTo>
                <a:lnTo>
                  <a:pt x="0" y="0"/>
                </a:lnTo>
                <a:close/>
              </a:path>
            </a:pathLst>
          </a:custGeom>
          <a:blipFill>
            <a:blip r:embed="rId5"/>
            <a:stretch>
              <a:fillRect l="-4394"/>
            </a:stretch>
          </a:blipFill>
        </p:spPr>
        <p:txBody>
          <a:bodyPr/>
          <a:lstStyle/>
          <a:p>
            <a:endParaRPr lang="en-US"/>
          </a:p>
        </p:txBody>
      </p:sp>
      <p:sp>
        <p:nvSpPr>
          <p:cNvPr id="7" name="Freeform 7"/>
          <p:cNvSpPr/>
          <p:nvPr/>
        </p:nvSpPr>
        <p:spPr>
          <a:xfrm>
            <a:off x="16634684" y="8814184"/>
            <a:ext cx="1417447" cy="1472816"/>
          </a:xfrm>
          <a:custGeom>
            <a:avLst/>
            <a:gdLst/>
            <a:ahLst/>
            <a:cxnLst/>
            <a:rect l="l" t="t" r="r" b="b"/>
            <a:pathLst>
              <a:path w="1417447" h="1472816">
                <a:moveTo>
                  <a:pt x="0" y="0"/>
                </a:moveTo>
                <a:lnTo>
                  <a:pt x="1417447" y="0"/>
                </a:lnTo>
                <a:lnTo>
                  <a:pt x="1417447" y="1472816"/>
                </a:lnTo>
                <a:lnTo>
                  <a:pt x="0" y="1472816"/>
                </a:lnTo>
                <a:lnTo>
                  <a:pt x="0" y="0"/>
                </a:lnTo>
                <a:close/>
              </a:path>
            </a:pathLst>
          </a:custGeom>
          <a:blipFill>
            <a:blip r:embed="rId6"/>
            <a:stretch>
              <a:fillRect/>
            </a:stretch>
          </a:blipFill>
        </p:spPr>
        <p:txBody>
          <a:bodyPr/>
          <a:lstStyle/>
          <a:p>
            <a:endParaRPr lang="en-US"/>
          </a:p>
        </p:txBody>
      </p:sp>
      <p:sp>
        <p:nvSpPr>
          <p:cNvPr id="8" name="Freeform 8"/>
          <p:cNvSpPr/>
          <p:nvPr/>
        </p:nvSpPr>
        <p:spPr>
          <a:xfrm>
            <a:off x="16223258" y="131980"/>
            <a:ext cx="1828874" cy="896720"/>
          </a:xfrm>
          <a:custGeom>
            <a:avLst/>
            <a:gdLst/>
            <a:ahLst/>
            <a:cxnLst/>
            <a:rect l="l" t="t" r="r" b="b"/>
            <a:pathLst>
              <a:path w="1828874" h="896720">
                <a:moveTo>
                  <a:pt x="0" y="0"/>
                </a:moveTo>
                <a:lnTo>
                  <a:pt x="1828873" y="0"/>
                </a:lnTo>
                <a:lnTo>
                  <a:pt x="1828873" y="896720"/>
                </a:lnTo>
                <a:lnTo>
                  <a:pt x="0" y="896720"/>
                </a:lnTo>
                <a:lnTo>
                  <a:pt x="0" y="0"/>
                </a:lnTo>
                <a:close/>
              </a:path>
            </a:pathLst>
          </a:custGeom>
          <a:blipFill>
            <a:blip r:embed="rId7"/>
            <a:stretch>
              <a:fillRect/>
            </a:stretch>
          </a:blipFill>
        </p:spPr>
        <p:txBody>
          <a:bodyPr/>
          <a:lstStyle/>
          <a:p>
            <a:endParaRPr lang="en-US"/>
          </a:p>
        </p:txBody>
      </p:sp>
      <p:grpSp>
        <p:nvGrpSpPr>
          <p:cNvPr id="9" name="Group 9"/>
          <p:cNvGrpSpPr/>
          <p:nvPr/>
        </p:nvGrpSpPr>
        <p:grpSpPr>
          <a:xfrm>
            <a:off x="10504500" y="131980"/>
            <a:ext cx="7547631" cy="5139626"/>
            <a:chOff x="0" y="-335063"/>
            <a:chExt cx="10063508" cy="6852835"/>
          </a:xfrm>
        </p:grpSpPr>
        <p:sp>
          <p:nvSpPr>
            <p:cNvPr id="10" name="TextBox 10"/>
            <p:cNvSpPr txBox="1"/>
            <p:nvPr/>
          </p:nvSpPr>
          <p:spPr>
            <a:xfrm>
              <a:off x="0" y="-335063"/>
              <a:ext cx="10063508" cy="2009789"/>
            </a:xfrm>
            <a:prstGeom prst="rect">
              <a:avLst/>
            </a:prstGeom>
          </p:spPr>
          <p:txBody>
            <a:bodyPr lIns="0" tIns="0" rIns="0" bIns="0" rtlCol="0" anchor="t">
              <a:spAutoFit/>
            </a:bodyPr>
            <a:lstStyle/>
            <a:p>
              <a:pPr algn="l">
                <a:lnSpc>
                  <a:spcPts val="6159"/>
                </a:lnSpc>
              </a:pPr>
              <a:r>
                <a:rPr lang="en-US" sz="4399" dirty="0">
                  <a:solidFill>
                    <a:srgbClr val="634C50"/>
                  </a:solidFill>
                  <a:latin typeface="Source Sans Pro Bold"/>
                  <a:ea typeface="Source Sans Pro Bold"/>
                  <a:cs typeface="Source Sans Pro Bold"/>
                  <a:sym typeface="Source Sans Pro Bold"/>
                </a:rPr>
                <a:t>WOODEN GLASS </a:t>
              </a:r>
            </a:p>
            <a:p>
              <a:pPr algn="l">
                <a:lnSpc>
                  <a:spcPts val="6159"/>
                </a:lnSpc>
              </a:pPr>
              <a:r>
                <a:rPr lang="en-US" sz="4399" dirty="0">
                  <a:solidFill>
                    <a:srgbClr val="634C50"/>
                  </a:solidFill>
                  <a:latin typeface="Source Sans Pro Bold"/>
                  <a:ea typeface="Source Sans Pro Bold"/>
                  <a:cs typeface="Source Sans Pro Bold"/>
                  <a:sym typeface="Source Sans Pro Bold"/>
                </a:rPr>
                <a:t>SERVING TRAY</a:t>
              </a:r>
            </a:p>
          </p:txBody>
        </p:sp>
        <p:sp>
          <p:nvSpPr>
            <p:cNvPr id="11" name="TextBox 11"/>
            <p:cNvSpPr txBox="1"/>
            <p:nvPr/>
          </p:nvSpPr>
          <p:spPr>
            <a:xfrm>
              <a:off x="0" y="1905311"/>
              <a:ext cx="10056679" cy="4612461"/>
            </a:xfrm>
            <a:prstGeom prst="rect">
              <a:avLst/>
            </a:prstGeom>
          </p:spPr>
          <p:txBody>
            <a:bodyPr lIns="0" tIns="0" rIns="0" bIns="0" rtlCol="0" anchor="t">
              <a:spAutoFit/>
            </a:bodyPr>
            <a:lstStyle/>
            <a:p>
              <a:pPr algn="l">
                <a:lnSpc>
                  <a:spcPts val="3360"/>
                </a:lnSpc>
              </a:pPr>
              <a:r>
                <a:rPr lang="en-US" sz="2400" dirty="0">
                  <a:solidFill>
                    <a:srgbClr val="634C50"/>
                  </a:solidFill>
                  <a:latin typeface="Source Sans Pro"/>
                  <a:ea typeface="Source Sans Pro"/>
                  <a:cs typeface="Source Sans Pro"/>
                  <a:sym typeface="Source Sans Pro"/>
                </a:rPr>
                <a:t>BOAR065</a:t>
              </a:r>
            </a:p>
            <a:p>
              <a:pPr algn="l">
                <a:lnSpc>
                  <a:spcPts val="3360"/>
                </a:lnSpc>
              </a:pPr>
              <a:r>
                <a:rPr lang="en-US" sz="2400" dirty="0">
                  <a:solidFill>
                    <a:srgbClr val="634C50"/>
                  </a:solidFill>
                  <a:latin typeface="Source Sans Pro"/>
                  <a:ea typeface="Source Sans Pro"/>
                  <a:cs typeface="Source Sans Pro"/>
                  <a:sym typeface="Source Sans Pro"/>
                </a:rPr>
                <a:t>Mpho Wooden Glass Serving Tray</a:t>
              </a:r>
            </a:p>
            <a:p>
              <a:pPr algn="l">
                <a:lnSpc>
                  <a:spcPts val="3360"/>
                </a:lnSpc>
              </a:pPr>
              <a:r>
                <a:rPr lang="en-US" sz="2400" dirty="0" err="1">
                  <a:solidFill>
                    <a:srgbClr val="634C50"/>
                  </a:solidFill>
                  <a:latin typeface="Source Sans Pro"/>
                  <a:ea typeface="Source Sans Pro"/>
                  <a:cs typeface="Source Sans Pro"/>
                  <a:sym typeface="Source Sans Pro"/>
                </a:rPr>
                <a:t>Saligna</a:t>
              </a:r>
              <a:r>
                <a:rPr lang="en-US" sz="2400" dirty="0">
                  <a:solidFill>
                    <a:srgbClr val="634C50"/>
                  </a:solidFill>
                  <a:latin typeface="Source Sans Pro"/>
                  <a:ea typeface="Source Sans Pro"/>
                  <a:cs typeface="Source Sans Pro"/>
                  <a:sym typeface="Source Sans Pro"/>
                </a:rPr>
                <a:t> | 18mm </a:t>
              </a:r>
            </a:p>
            <a:p>
              <a:pPr algn="l">
                <a:lnSpc>
                  <a:spcPts val="3359"/>
                </a:lnSpc>
              </a:pPr>
              <a:r>
                <a:rPr lang="en-US" sz="2400" dirty="0">
                  <a:solidFill>
                    <a:srgbClr val="634C50"/>
                  </a:solidFill>
                  <a:latin typeface="Source Sans Pro"/>
                  <a:ea typeface="Source Sans Pro"/>
                  <a:cs typeface="Source Sans Pro"/>
                  <a:sym typeface="Source Sans Pro"/>
                </a:rPr>
                <a:t>size | 325mm x 100mm</a:t>
              </a:r>
            </a:p>
            <a:p>
              <a:pPr algn="l">
                <a:lnSpc>
                  <a:spcPts val="3359"/>
                </a:lnSpc>
              </a:pPr>
              <a:r>
                <a:rPr lang="en-US" sz="2400" dirty="0">
                  <a:solidFill>
                    <a:srgbClr val="634C50"/>
                  </a:solidFill>
                  <a:latin typeface="Source Sans Pro"/>
                  <a:ea typeface="Source Sans Pro"/>
                  <a:cs typeface="Source Sans Pro"/>
                  <a:sym typeface="Source Sans Pro"/>
                </a:rPr>
                <a:t>Supplied in cotton drawcord bag</a:t>
              </a:r>
            </a:p>
            <a:p>
              <a:pPr algn="l">
                <a:lnSpc>
                  <a:spcPts val="3359"/>
                </a:lnSpc>
              </a:pPr>
              <a:r>
                <a:rPr lang="en-US" sz="2400" dirty="0">
                  <a:solidFill>
                    <a:srgbClr val="634C50"/>
                  </a:solidFill>
                  <a:latin typeface="Source Sans Pro"/>
                  <a:ea typeface="Source Sans Pro"/>
                  <a:cs typeface="Source Sans Pro"/>
                  <a:sym typeface="Source Sans Pro"/>
                </a:rPr>
                <a:t>MOQ  10 units</a:t>
              </a:r>
            </a:p>
            <a:p>
              <a:pPr algn="l">
                <a:lnSpc>
                  <a:spcPts val="3359"/>
                </a:lnSpc>
              </a:pPr>
              <a:r>
                <a:rPr lang="en-US" sz="2400" dirty="0">
                  <a:solidFill>
                    <a:srgbClr val="634C50"/>
                  </a:solidFill>
                  <a:latin typeface="Source Sans Pro"/>
                  <a:ea typeface="Source Sans Pro"/>
                  <a:cs typeface="Source Sans Pro"/>
                  <a:sym typeface="Source Sans Pro"/>
                </a:rPr>
                <a:t>Selling price: R</a:t>
              </a:r>
            </a:p>
            <a:p>
              <a:pPr algn="l">
                <a:lnSpc>
                  <a:spcPts val="3359"/>
                </a:lnSpc>
              </a:pPr>
              <a:endParaRPr lang="en-US" sz="2400" dirty="0">
                <a:solidFill>
                  <a:srgbClr val="634C50"/>
                </a:solidFill>
                <a:latin typeface="Source Sans Pro"/>
                <a:ea typeface="Source Sans Pro"/>
                <a:cs typeface="Source Sans Pro"/>
                <a:sym typeface="Source Sans Pro"/>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838953" cy="10287000"/>
            <a:chOff x="0" y="0"/>
            <a:chExt cx="14451937" cy="13716000"/>
          </a:xfrm>
        </p:grpSpPr>
        <p:pic>
          <p:nvPicPr>
            <p:cNvPr id="3" name="Picture 3"/>
            <p:cNvPicPr>
              <a:picLocks noChangeAspect="1"/>
            </p:cNvPicPr>
            <p:nvPr/>
          </p:nvPicPr>
          <p:blipFill>
            <a:blip r:embed="rId2"/>
            <a:srcRect l="29469" r="29469"/>
            <a:stretch>
              <a:fillRect/>
            </a:stretch>
          </p:blipFill>
          <p:spPr>
            <a:xfrm>
              <a:off x="0" y="0"/>
              <a:ext cx="14451937" cy="13716000"/>
            </a:xfrm>
            <a:prstGeom prst="rect">
              <a:avLst/>
            </a:prstGeom>
          </p:spPr>
        </p:pic>
      </p:grpSp>
      <p:sp>
        <p:nvSpPr>
          <p:cNvPr id="4" name="Freeform 4"/>
          <p:cNvSpPr/>
          <p:nvPr/>
        </p:nvSpPr>
        <p:spPr>
          <a:xfrm>
            <a:off x="0" y="-179258"/>
            <a:ext cx="18288000" cy="10560062"/>
          </a:xfrm>
          <a:custGeom>
            <a:avLst/>
            <a:gdLst/>
            <a:ahLst/>
            <a:cxnLst/>
            <a:rect l="l" t="t" r="r" b="b"/>
            <a:pathLst>
              <a:path w="18288000" h="10560062">
                <a:moveTo>
                  <a:pt x="0" y="0"/>
                </a:moveTo>
                <a:lnTo>
                  <a:pt x="18288000" y="0"/>
                </a:lnTo>
                <a:lnTo>
                  <a:pt x="18288000" y="10560062"/>
                </a:lnTo>
                <a:lnTo>
                  <a:pt x="0" y="10560062"/>
                </a:lnTo>
                <a:lnTo>
                  <a:pt x="0" y="0"/>
                </a:lnTo>
                <a:close/>
              </a:path>
            </a:pathLst>
          </a:custGeom>
          <a:blipFill>
            <a:blip r:embed="rId3"/>
            <a:stretch>
              <a:fillRect l="-1204" t="-5406" b="-5406"/>
            </a:stretch>
          </a:blipFill>
        </p:spPr>
        <p:txBody>
          <a:bodyPr/>
          <a:lstStyle/>
          <a:p>
            <a:endParaRPr lang="en-US"/>
          </a:p>
        </p:txBody>
      </p:sp>
      <p:sp>
        <p:nvSpPr>
          <p:cNvPr id="5" name="Freeform 5"/>
          <p:cNvSpPr/>
          <p:nvPr/>
        </p:nvSpPr>
        <p:spPr>
          <a:xfrm>
            <a:off x="-144225"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4"/>
            <a:stretch>
              <a:fillRect/>
            </a:stretch>
          </a:blipFill>
        </p:spPr>
        <p:txBody>
          <a:bodyPr/>
          <a:lstStyle/>
          <a:p>
            <a:endParaRPr lang="en-US"/>
          </a:p>
        </p:txBody>
      </p:sp>
      <p:sp>
        <p:nvSpPr>
          <p:cNvPr id="6" name="Freeform 6"/>
          <p:cNvSpPr/>
          <p:nvPr/>
        </p:nvSpPr>
        <p:spPr>
          <a:xfrm>
            <a:off x="10983178" y="4686300"/>
            <a:ext cx="6570590" cy="5571226"/>
          </a:xfrm>
          <a:custGeom>
            <a:avLst/>
            <a:gdLst/>
            <a:ahLst/>
            <a:cxnLst/>
            <a:rect l="l" t="t" r="r" b="b"/>
            <a:pathLst>
              <a:path w="8087796" h="6943420">
                <a:moveTo>
                  <a:pt x="0" y="0"/>
                </a:moveTo>
                <a:lnTo>
                  <a:pt x="8087796" y="0"/>
                </a:lnTo>
                <a:lnTo>
                  <a:pt x="8087796" y="6943420"/>
                </a:lnTo>
                <a:lnTo>
                  <a:pt x="0" y="6943420"/>
                </a:lnTo>
                <a:lnTo>
                  <a:pt x="0" y="0"/>
                </a:lnTo>
                <a:close/>
              </a:path>
            </a:pathLst>
          </a:custGeom>
          <a:blipFill>
            <a:blip r:embed="rId5"/>
            <a:stretch>
              <a:fillRect t="-12320" b="-5050"/>
            </a:stretch>
          </a:blipFill>
        </p:spPr>
        <p:txBody>
          <a:bodyPr/>
          <a:lstStyle/>
          <a:p>
            <a:endParaRPr lang="en-US"/>
          </a:p>
        </p:txBody>
      </p:sp>
      <p:sp>
        <p:nvSpPr>
          <p:cNvPr id="7" name="Freeform 7"/>
          <p:cNvSpPr/>
          <p:nvPr/>
        </p:nvSpPr>
        <p:spPr>
          <a:xfrm>
            <a:off x="16634684" y="8521892"/>
            <a:ext cx="1417447" cy="1472816"/>
          </a:xfrm>
          <a:custGeom>
            <a:avLst/>
            <a:gdLst/>
            <a:ahLst/>
            <a:cxnLst/>
            <a:rect l="l" t="t" r="r" b="b"/>
            <a:pathLst>
              <a:path w="1417447" h="1472816">
                <a:moveTo>
                  <a:pt x="0" y="0"/>
                </a:moveTo>
                <a:lnTo>
                  <a:pt x="1417447" y="0"/>
                </a:lnTo>
                <a:lnTo>
                  <a:pt x="1417447" y="1472816"/>
                </a:lnTo>
                <a:lnTo>
                  <a:pt x="0" y="1472816"/>
                </a:lnTo>
                <a:lnTo>
                  <a:pt x="0" y="0"/>
                </a:lnTo>
                <a:close/>
              </a:path>
            </a:pathLst>
          </a:custGeom>
          <a:blipFill>
            <a:blip r:embed="rId6"/>
            <a:stretch>
              <a:fillRect/>
            </a:stretch>
          </a:blipFill>
        </p:spPr>
        <p:txBody>
          <a:bodyPr/>
          <a:lstStyle/>
          <a:p>
            <a:endParaRPr lang="en-US"/>
          </a:p>
        </p:txBody>
      </p:sp>
      <p:sp>
        <p:nvSpPr>
          <p:cNvPr id="8" name="Freeform 8"/>
          <p:cNvSpPr/>
          <p:nvPr/>
        </p:nvSpPr>
        <p:spPr>
          <a:xfrm>
            <a:off x="16198785" y="272124"/>
            <a:ext cx="1832039" cy="898273"/>
          </a:xfrm>
          <a:custGeom>
            <a:avLst/>
            <a:gdLst/>
            <a:ahLst/>
            <a:cxnLst/>
            <a:rect l="l" t="t" r="r" b="b"/>
            <a:pathLst>
              <a:path w="1832039" h="898273">
                <a:moveTo>
                  <a:pt x="0" y="0"/>
                </a:moveTo>
                <a:lnTo>
                  <a:pt x="1832039" y="0"/>
                </a:lnTo>
                <a:lnTo>
                  <a:pt x="1832039" y="898272"/>
                </a:lnTo>
                <a:lnTo>
                  <a:pt x="0" y="898272"/>
                </a:lnTo>
                <a:lnTo>
                  <a:pt x="0" y="0"/>
                </a:lnTo>
                <a:close/>
              </a:path>
            </a:pathLst>
          </a:custGeom>
          <a:blipFill>
            <a:blip r:embed="rId7"/>
            <a:stretch>
              <a:fillRect/>
            </a:stretch>
          </a:blipFill>
        </p:spPr>
        <p:txBody>
          <a:bodyPr/>
          <a:lstStyle/>
          <a:p>
            <a:endParaRPr lang="en-US"/>
          </a:p>
        </p:txBody>
      </p:sp>
      <p:grpSp>
        <p:nvGrpSpPr>
          <p:cNvPr id="9" name="Group 9"/>
          <p:cNvGrpSpPr/>
          <p:nvPr/>
        </p:nvGrpSpPr>
        <p:grpSpPr>
          <a:xfrm>
            <a:off x="10443804" y="159319"/>
            <a:ext cx="7547631" cy="5041898"/>
            <a:chOff x="257147" y="-34197"/>
            <a:chExt cx="10063508" cy="6722529"/>
          </a:xfrm>
        </p:grpSpPr>
        <p:sp>
          <p:nvSpPr>
            <p:cNvPr id="10" name="TextBox 10"/>
            <p:cNvSpPr txBox="1"/>
            <p:nvPr/>
          </p:nvSpPr>
          <p:spPr>
            <a:xfrm>
              <a:off x="257147" y="-34197"/>
              <a:ext cx="10063508" cy="1866518"/>
            </a:xfrm>
            <a:prstGeom prst="rect">
              <a:avLst/>
            </a:prstGeom>
          </p:spPr>
          <p:txBody>
            <a:bodyPr lIns="0" tIns="0" rIns="0" bIns="0" rtlCol="0" anchor="t">
              <a:spAutoFit/>
            </a:bodyPr>
            <a:lstStyle/>
            <a:p>
              <a:pPr algn="l">
                <a:lnSpc>
                  <a:spcPts val="5675"/>
                </a:lnSpc>
              </a:pPr>
              <a:r>
                <a:rPr lang="en-US" sz="4399" dirty="0">
                  <a:solidFill>
                    <a:srgbClr val="634C50"/>
                  </a:solidFill>
                  <a:latin typeface="Source Sans Pro Bold"/>
                  <a:ea typeface="Source Sans Pro Bold"/>
                  <a:cs typeface="Source Sans Pro Bold"/>
                  <a:sym typeface="Source Sans Pro Bold"/>
                </a:rPr>
                <a:t>WOODEN BOTTLE &amp;</a:t>
              </a:r>
            </a:p>
            <a:p>
              <a:pPr algn="l">
                <a:lnSpc>
                  <a:spcPts val="5675"/>
                </a:lnSpc>
              </a:pPr>
              <a:r>
                <a:rPr lang="en-US" sz="4399" dirty="0">
                  <a:solidFill>
                    <a:srgbClr val="634C50"/>
                  </a:solidFill>
                  <a:latin typeface="Source Sans Pro Bold"/>
                  <a:ea typeface="Source Sans Pro Bold"/>
                  <a:cs typeface="Source Sans Pro Bold"/>
                  <a:sym typeface="Source Sans Pro Bold"/>
                </a:rPr>
                <a:t>GLASS HOLDER</a:t>
              </a:r>
            </a:p>
          </p:txBody>
        </p:sp>
        <p:sp>
          <p:nvSpPr>
            <p:cNvPr id="11" name="TextBox 11"/>
            <p:cNvSpPr txBox="1"/>
            <p:nvPr/>
          </p:nvSpPr>
          <p:spPr>
            <a:xfrm>
              <a:off x="257147" y="2075873"/>
              <a:ext cx="10056679" cy="4612459"/>
            </a:xfrm>
            <a:prstGeom prst="rect">
              <a:avLst/>
            </a:prstGeom>
          </p:spPr>
          <p:txBody>
            <a:bodyPr lIns="0" tIns="0" rIns="0" bIns="0" rtlCol="0" anchor="t">
              <a:spAutoFit/>
            </a:bodyPr>
            <a:lstStyle/>
            <a:p>
              <a:pPr algn="l">
                <a:lnSpc>
                  <a:spcPts val="3360"/>
                </a:lnSpc>
              </a:pPr>
              <a:r>
                <a:rPr lang="en-US" sz="2400" dirty="0">
                  <a:solidFill>
                    <a:srgbClr val="634C50"/>
                  </a:solidFill>
                  <a:latin typeface="Source Sans Pro"/>
                  <a:ea typeface="Source Sans Pro"/>
                  <a:cs typeface="Source Sans Pro"/>
                  <a:sym typeface="Source Sans Pro"/>
                </a:rPr>
                <a:t>BOAR063</a:t>
              </a:r>
            </a:p>
            <a:p>
              <a:pPr algn="l">
                <a:lnSpc>
                  <a:spcPts val="3360"/>
                </a:lnSpc>
              </a:pPr>
              <a:r>
                <a:rPr lang="en-US" sz="2400" dirty="0">
                  <a:solidFill>
                    <a:srgbClr val="634C50"/>
                  </a:solidFill>
                  <a:latin typeface="Source Sans Pro"/>
                  <a:ea typeface="Source Sans Pro"/>
                  <a:cs typeface="Source Sans Pro"/>
                  <a:sym typeface="Source Sans Pro"/>
                </a:rPr>
                <a:t>Mpho Wooden Bottle &amp; Wine Glass Holder</a:t>
              </a:r>
            </a:p>
            <a:p>
              <a:pPr algn="l">
                <a:lnSpc>
                  <a:spcPts val="3360"/>
                </a:lnSpc>
              </a:pPr>
              <a:r>
                <a:rPr lang="en-US" sz="2400" dirty="0" err="1">
                  <a:solidFill>
                    <a:srgbClr val="634C50"/>
                  </a:solidFill>
                  <a:latin typeface="Source Sans Pro"/>
                  <a:ea typeface="Source Sans Pro"/>
                  <a:cs typeface="Source Sans Pro"/>
                  <a:sym typeface="Source Sans Pro"/>
                </a:rPr>
                <a:t>Saligna</a:t>
              </a:r>
              <a:r>
                <a:rPr lang="en-US" sz="2400" dirty="0">
                  <a:solidFill>
                    <a:srgbClr val="634C50"/>
                  </a:solidFill>
                  <a:latin typeface="Source Sans Pro"/>
                  <a:ea typeface="Source Sans Pro"/>
                  <a:cs typeface="Source Sans Pro"/>
                  <a:sym typeface="Source Sans Pro"/>
                </a:rPr>
                <a:t> | 18mm </a:t>
              </a:r>
            </a:p>
            <a:p>
              <a:pPr algn="l">
                <a:lnSpc>
                  <a:spcPts val="3359"/>
                </a:lnSpc>
              </a:pPr>
              <a:r>
                <a:rPr lang="en-US" sz="2400" dirty="0">
                  <a:solidFill>
                    <a:srgbClr val="634C50"/>
                  </a:solidFill>
                  <a:latin typeface="Source Sans Pro"/>
                  <a:ea typeface="Source Sans Pro"/>
                  <a:cs typeface="Source Sans Pro"/>
                  <a:sym typeface="Source Sans Pro"/>
                </a:rPr>
                <a:t>size | 295mm x 125mm</a:t>
              </a:r>
            </a:p>
            <a:p>
              <a:pPr algn="l">
                <a:lnSpc>
                  <a:spcPts val="3359"/>
                </a:lnSpc>
              </a:pPr>
              <a:r>
                <a:rPr lang="en-US" sz="2400" dirty="0">
                  <a:solidFill>
                    <a:srgbClr val="634C50"/>
                  </a:solidFill>
                  <a:latin typeface="Source Sans Pro"/>
                  <a:ea typeface="Source Sans Pro"/>
                  <a:cs typeface="Source Sans Pro"/>
                  <a:sym typeface="Source Sans Pro"/>
                </a:rPr>
                <a:t>Supplied in cotton drawcord bag</a:t>
              </a:r>
            </a:p>
            <a:p>
              <a:pPr algn="l">
                <a:lnSpc>
                  <a:spcPts val="3359"/>
                </a:lnSpc>
              </a:pPr>
              <a:r>
                <a:rPr lang="en-US" sz="2400" dirty="0">
                  <a:solidFill>
                    <a:srgbClr val="634C50"/>
                  </a:solidFill>
                  <a:latin typeface="Source Sans Pro"/>
                  <a:ea typeface="Source Sans Pro"/>
                  <a:cs typeface="Source Sans Pro"/>
                  <a:sym typeface="Source Sans Pro"/>
                </a:rPr>
                <a:t>MOQ  10 units</a:t>
              </a:r>
            </a:p>
            <a:p>
              <a:pPr algn="l">
                <a:lnSpc>
                  <a:spcPts val="3359"/>
                </a:lnSpc>
              </a:pPr>
              <a:r>
                <a:rPr lang="en-US" sz="2400" dirty="0">
                  <a:solidFill>
                    <a:srgbClr val="634C50"/>
                  </a:solidFill>
                  <a:latin typeface="Source Sans Pro"/>
                  <a:ea typeface="Source Sans Pro"/>
                  <a:cs typeface="Source Sans Pro"/>
                  <a:sym typeface="Source Sans Pro"/>
                </a:rPr>
                <a:t>Selling price: R</a:t>
              </a:r>
            </a:p>
            <a:p>
              <a:pPr algn="l">
                <a:lnSpc>
                  <a:spcPts val="3359"/>
                </a:lnSpc>
              </a:pPr>
              <a:endParaRPr lang="en-US" sz="2400" dirty="0">
                <a:solidFill>
                  <a:srgbClr val="634C50"/>
                </a:solidFill>
                <a:latin typeface="Source Sans Pro"/>
                <a:ea typeface="Source Sans Pro"/>
                <a:cs typeface="Source Sans Pro"/>
                <a:sym typeface="Source Sans Pro"/>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838953" cy="10287000"/>
            <a:chOff x="0" y="0"/>
            <a:chExt cx="14451937" cy="13716000"/>
          </a:xfrm>
        </p:grpSpPr>
        <p:pic>
          <p:nvPicPr>
            <p:cNvPr id="3" name="Picture 3"/>
            <p:cNvPicPr>
              <a:picLocks noChangeAspect="1"/>
            </p:cNvPicPr>
            <p:nvPr/>
          </p:nvPicPr>
          <p:blipFill>
            <a:blip r:embed="rId2"/>
            <a:srcRect l="29469" r="29469"/>
            <a:stretch>
              <a:fillRect/>
            </a:stretch>
          </p:blipFill>
          <p:spPr>
            <a:xfrm>
              <a:off x="0" y="0"/>
              <a:ext cx="14451937" cy="13716000"/>
            </a:xfrm>
            <a:prstGeom prst="rect">
              <a:avLst/>
            </a:prstGeom>
          </p:spPr>
        </p:pic>
      </p:grpSp>
      <p:sp>
        <p:nvSpPr>
          <p:cNvPr id="4" name="Freeform 4"/>
          <p:cNvSpPr/>
          <p:nvPr/>
        </p:nvSpPr>
        <p:spPr>
          <a:xfrm>
            <a:off x="0" y="-179258"/>
            <a:ext cx="18288000" cy="10560062"/>
          </a:xfrm>
          <a:custGeom>
            <a:avLst/>
            <a:gdLst/>
            <a:ahLst/>
            <a:cxnLst/>
            <a:rect l="l" t="t" r="r" b="b"/>
            <a:pathLst>
              <a:path w="18288000" h="10560062">
                <a:moveTo>
                  <a:pt x="0" y="0"/>
                </a:moveTo>
                <a:lnTo>
                  <a:pt x="18288000" y="0"/>
                </a:lnTo>
                <a:lnTo>
                  <a:pt x="18288000" y="10560062"/>
                </a:lnTo>
                <a:lnTo>
                  <a:pt x="0" y="10560062"/>
                </a:lnTo>
                <a:lnTo>
                  <a:pt x="0" y="0"/>
                </a:lnTo>
                <a:close/>
              </a:path>
            </a:pathLst>
          </a:custGeom>
          <a:blipFill>
            <a:blip r:embed="rId3"/>
            <a:stretch>
              <a:fillRect l="-1204" t="-5406" b="-5406"/>
            </a:stretch>
          </a:blipFill>
        </p:spPr>
        <p:txBody>
          <a:bodyPr/>
          <a:lstStyle/>
          <a:p>
            <a:endParaRPr lang="en-US"/>
          </a:p>
        </p:txBody>
      </p:sp>
      <p:sp>
        <p:nvSpPr>
          <p:cNvPr id="5" name="Freeform 5"/>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4"/>
            <a:stretch>
              <a:fillRect/>
            </a:stretch>
          </a:blipFill>
        </p:spPr>
        <p:txBody>
          <a:bodyPr/>
          <a:lstStyle/>
          <a:p>
            <a:endParaRPr lang="en-US"/>
          </a:p>
        </p:txBody>
      </p:sp>
      <p:sp>
        <p:nvSpPr>
          <p:cNvPr id="6" name="Freeform 6"/>
          <p:cNvSpPr/>
          <p:nvPr/>
        </p:nvSpPr>
        <p:spPr>
          <a:xfrm>
            <a:off x="10287001" y="5038866"/>
            <a:ext cx="8001000" cy="5248134"/>
          </a:xfrm>
          <a:custGeom>
            <a:avLst/>
            <a:gdLst/>
            <a:ahLst/>
            <a:cxnLst/>
            <a:rect l="l" t="t" r="r" b="b"/>
            <a:pathLst>
              <a:path w="8159889" h="5248134">
                <a:moveTo>
                  <a:pt x="0" y="0"/>
                </a:moveTo>
                <a:lnTo>
                  <a:pt x="8159889" y="0"/>
                </a:lnTo>
                <a:lnTo>
                  <a:pt x="8159889" y="5248134"/>
                </a:lnTo>
                <a:lnTo>
                  <a:pt x="0" y="5248134"/>
                </a:lnTo>
                <a:lnTo>
                  <a:pt x="0" y="0"/>
                </a:lnTo>
                <a:close/>
              </a:path>
            </a:pathLst>
          </a:custGeom>
          <a:blipFill>
            <a:blip r:embed="rId5"/>
            <a:stretch>
              <a:fillRect/>
            </a:stretch>
          </a:blipFill>
        </p:spPr>
        <p:txBody>
          <a:bodyPr/>
          <a:lstStyle/>
          <a:p>
            <a:endParaRPr lang="en-US"/>
          </a:p>
        </p:txBody>
      </p:sp>
      <p:sp>
        <p:nvSpPr>
          <p:cNvPr id="7" name="Freeform 7"/>
          <p:cNvSpPr/>
          <p:nvPr/>
        </p:nvSpPr>
        <p:spPr>
          <a:xfrm>
            <a:off x="16487776" y="272124"/>
            <a:ext cx="1543048" cy="756576"/>
          </a:xfrm>
          <a:custGeom>
            <a:avLst/>
            <a:gdLst/>
            <a:ahLst/>
            <a:cxnLst/>
            <a:rect l="l" t="t" r="r" b="b"/>
            <a:pathLst>
              <a:path w="1543048" h="756576">
                <a:moveTo>
                  <a:pt x="0" y="0"/>
                </a:moveTo>
                <a:lnTo>
                  <a:pt x="1543048" y="0"/>
                </a:lnTo>
                <a:lnTo>
                  <a:pt x="1543048" y="756576"/>
                </a:lnTo>
                <a:lnTo>
                  <a:pt x="0" y="756576"/>
                </a:lnTo>
                <a:lnTo>
                  <a:pt x="0" y="0"/>
                </a:lnTo>
                <a:close/>
              </a:path>
            </a:pathLst>
          </a:custGeom>
          <a:blipFill>
            <a:blip r:embed="rId6"/>
            <a:stretch>
              <a:fillRect/>
            </a:stretch>
          </a:blipFill>
        </p:spPr>
        <p:txBody>
          <a:bodyPr/>
          <a:lstStyle/>
          <a:p>
            <a:endParaRPr lang="en-US"/>
          </a:p>
        </p:txBody>
      </p:sp>
      <p:sp>
        <p:nvSpPr>
          <p:cNvPr id="8" name="Freeform 8"/>
          <p:cNvSpPr/>
          <p:nvPr/>
        </p:nvSpPr>
        <p:spPr>
          <a:xfrm>
            <a:off x="16634684" y="8814184"/>
            <a:ext cx="1417447" cy="1472816"/>
          </a:xfrm>
          <a:custGeom>
            <a:avLst/>
            <a:gdLst/>
            <a:ahLst/>
            <a:cxnLst/>
            <a:rect l="l" t="t" r="r" b="b"/>
            <a:pathLst>
              <a:path w="1417447" h="1472816">
                <a:moveTo>
                  <a:pt x="0" y="0"/>
                </a:moveTo>
                <a:lnTo>
                  <a:pt x="1417447" y="0"/>
                </a:lnTo>
                <a:lnTo>
                  <a:pt x="1417447" y="1472816"/>
                </a:lnTo>
                <a:lnTo>
                  <a:pt x="0" y="1472816"/>
                </a:lnTo>
                <a:lnTo>
                  <a:pt x="0" y="0"/>
                </a:lnTo>
                <a:close/>
              </a:path>
            </a:pathLst>
          </a:custGeom>
          <a:blipFill>
            <a:blip r:embed="rId7"/>
            <a:stretch>
              <a:fillRect/>
            </a:stretch>
          </a:blipFill>
        </p:spPr>
        <p:txBody>
          <a:bodyPr/>
          <a:lstStyle/>
          <a:p>
            <a:endParaRPr lang="en-US"/>
          </a:p>
        </p:txBody>
      </p:sp>
      <p:grpSp>
        <p:nvGrpSpPr>
          <p:cNvPr id="9" name="Group 9"/>
          <p:cNvGrpSpPr/>
          <p:nvPr/>
        </p:nvGrpSpPr>
        <p:grpSpPr>
          <a:xfrm>
            <a:off x="10504500" y="326127"/>
            <a:ext cx="7547631" cy="5152248"/>
            <a:chOff x="0" y="-76200"/>
            <a:chExt cx="10063508" cy="6869665"/>
          </a:xfrm>
        </p:grpSpPr>
        <p:sp>
          <p:nvSpPr>
            <p:cNvPr id="10" name="TextBox 10"/>
            <p:cNvSpPr txBox="1"/>
            <p:nvPr/>
          </p:nvSpPr>
          <p:spPr>
            <a:xfrm>
              <a:off x="0" y="-76200"/>
              <a:ext cx="10063508" cy="2009789"/>
            </a:xfrm>
            <a:prstGeom prst="rect">
              <a:avLst/>
            </a:prstGeom>
          </p:spPr>
          <p:txBody>
            <a:bodyPr lIns="0" tIns="0" rIns="0" bIns="0" rtlCol="0" anchor="t">
              <a:spAutoFit/>
            </a:bodyPr>
            <a:lstStyle/>
            <a:p>
              <a:pPr algn="l">
                <a:lnSpc>
                  <a:spcPts val="6159"/>
                </a:lnSpc>
              </a:pPr>
              <a:r>
                <a:rPr lang="en-US" sz="4399">
                  <a:solidFill>
                    <a:srgbClr val="634C50"/>
                  </a:solidFill>
                  <a:latin typeface="Source Sans Pro Bold"/>
                  <a:ea typeface="Source Sans Pro Bold"/>
                  <a:cs typeface="Source Sans Pro Bold"/>
                  <a:sym typeface="Source Sans Pro Bold"/>
                </a:rPr>
                <a:t>WOODEN SHOT GLASS SERVING BOARD</a:t>
              </a:r>
            </a:p>
          </p:txBody>
        </p:sp>
        <p:sp>
          <p:nvSpPr>
            <p:cNvPr id="11" name="TextBox 11"/>
            <p:cNvSpPr txBox="1"/>
            <p:nvPr/>
          </p:nvSpPr>
          <p:spPr>
            <a:xfrm>
              <a:off x="0" y="2181004"/>
              <a:ext cx="10056679" cy="4612461"/>
            </a:xfrm>
            <a:prstGeom prst="rect">
              <a:avLst/>
            </a:prstGeom>
          </p:spPr>
          <p:txBody>
            <a:bodyPr lIns="0" tIns="0" rIns="0" bIns="0" rtlCol="0" anchor="t">
              <a:spAutoFit/>
            </a:bodyPr>
            <a:lstStyle/>
            <a:p>
              <a:pPr algn="l">
                <a:lnSpc>
                  <a:spcPts val="3360"/>
                </a:lnSpc>
              </a:pPr>
              <a:r>
                <a:rPr lang="en-US" sz="2400" dirty="0">
                  <a:solidFill>
                    <a:srgbClr val="634C50"/>
                  </a:solidFill>
                  <a:latin typeface="Source Sans Pro"/>
                  <a:ea typeface="Source Sans Pro"/>
                  <a:cs typeface="Source Sans Pro"/>
                  <a:sym typeface="Source Sans Pro"/>
                </a:rPr>
                <a:t>BOAR058</a:t>
              </a:r>
            </a:p>
            <a:p>
              <a:pPr algn="l">
                <a:lnSpc>
                  <a:spcPts val="3360"/>
                </a:lnSpc>
              </a:pPr>
              <a:r>
                <a:rPr lang="en-US" sz="2400" dirty="0">
                  <a:solidFill>
                    <a:srgbClr val="634C50"/>
                  </a:solidFill>
                  <a:latin typeface="Source Sans Pro"/>
                  <a:ea typeface="Source Sans Pro"/>
                  <a:cs typeface="Source Sans Pro"/>
                  <a:sym typeface="Source Sans Pro"/>
                </a:rPr>
                <a:t>Mpho Wooden Shot Glass Holder</a:t>
              </a:r>
            </a:p>
            <a:p>
              <a:pPr algn="l">
                <a:lnSpc>
                  <a:spcPts val="3360"/>
                </a:lnSpc>
              </a:pPr>
              <a:r>
                <a:rPr lang="en-US" sz="2400" dirty="0" err="1">
                  <a:solidFill>
                    <a:srgbClr val="634C50"/>
                  </a:solidFill>
                  <a:latin typeface="Source Sans Pro"/>
                  <a:ea typeface="Source Sans Pro"/>
                  <a:cs typeface="Source Sans Pro"/>
                  <a:sym typeface="Source Sans Pro"/>
                </a:rPr>
                <a:t>Saligna</a:t>
              </a:r>
              <a:r>
                <a:rPr lang="en-US" sz="2400" dirty="0">
                  <a:solidFill>
                    <a:srgbClr val="634C50"/>
                  </a:solidFill>
                  <a:latin typeface="Source Sans Pro"/>
                  <a:ea typeface="Source Sans Pro"/>
                  <a:cs typeface="Source Sans Pro"/>
                  <a:sym typeface="Source Sans Pro"/>
                </a:rPr>
                <a:t> | 18mm </a:t>
              </a:r>
            </a:p>
            <a:p>
              <a:pPr algn="l">
                <a:lnSpc>
                  <a:spcPts val="3359"/>
                </a:lnSpc>
              </a:pPr>
              <a:r>
                <a:rPr lang="en-US" sz="2400" dirty="0">
                  <a:solidFill>
                    <a:srgbClr val="634C50"/>
                  </a:solidFill>
                  <a:latin typeface="Source Sans Pro"/>
                  <a:ea typeface="Source Sans Pro"/>
                  <a:cs typeface="Source Sans Pro"/>
                  <a:sym typeface="Source Sans Pro"/>
                </a:rPr>
                <a:t>size | 395mm x 70mm</a:t>
              </a:r>
            </a:p>
            <a:p>
              <a:pPr algn="l">
                <a:lnSpc>
                  <a:spcPts val="3359"/>
                </a:lnSpc>
              </a:pPr>
              <a:r>
                <a:rPr lang="en-US" sz="2400" dirty="0">
                  <a:solidFill>
                    <a:srgbClr val="634C50"/>
                  </a:solidFill>
                  <a:latin typeface="Source Sans Pro"/>
                  <a:ea typeface="Source Sans Pro"/>
                  <a:cs typeface="Source Sans Pro"/>
                  <a:sym typeface="Source Sans Pro"/>
                </a:rPr>
                <a:t>Supplied in cotton drawcord bag</a:t>
              </a:r>
            </a:p>
            <a:p>
              <a:pPr algn="l">
                <a:lnSpc>
                  <a:spcPts val="3359"/>
                </a:lnSpc>
              </a:pPr>
              <a:r>
                <a:rPr lang="en-US" sz="2400" dirty="0">
                  <a:solidFill>
                    <a:srgbClr val="634C50"/>
                  </a:solidFill>
                  <a:latin typeface="Source Sans Pro"/>
                  <a:ea typeface="Source Sans Pro"/>
                  <a:cs typeface="Source Sans Pro"/>
                  <a:sym typeface="Source Sans Pro"/>
                </a:rPr>
                <a:t>MOQ  10 units</a:t>
              </a:r>
            </a:p>
            <a:p>
              <a:pPr algn="l">
                <a:lnSpc>
                  <a:spcPts val="3359"/>
                </a:lnSpc>
              </a:pPr>
              <a:r>
                <a:rPr lang="en-US" sz="2400" dirty="0">
                  <a:solidFill>
                    <a:srgbClr val="634C50"/>
                  </a:solidFill>
                  <a:latin typeface="Source Sans Pro"/>
                  <a:ea typeface="Source Sans Pro"/>
                  <a:cs typeface="Source Sans Pro"/>
                  <a:sym typeface="Source Sans Pro"/>
                </a:rPr>
                <a:t>Selling price: R</a:t>
              </a:r>
            </a:p>
            <a:p>
              <a:pPr algn="l">
                <a:lnSpc>
                  <a:spcPts val="3359"/>
                </a:lnSpc>
              </a:pPr>
              <a:endParaRPr lang="en-US" sz="2400" dirty="0">
                <a:solidFill>
                  <a:srgbClr val="634C50"/>
                </a:solidFill>
                <a:latin typeface="Source Sans Pro"/>
                <a:ea typeface="Source Sans Pro"/>
                <a:cs typeface="Source Sans Pro"/>
                <a:sym typeface="Source Sans Pro"/>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838953" cy="10287000"/>
            <a:chOff x="0" y="0"/>
            <a:chExt cx="14451937" cy="13716000"/>
          </a:xfrm>
        </p:grpSpPr>
        <p:pic>
          <p:nvPicPr>
            <p:cNvPr id="3" name="Picture 3"/>
            <p:cNvPicPr>
              <a:picLocks noChangeAspect="1"/>
            </p:cNvPicPr>
            <p:nvPr/>
          </p:nvPicPr>
          <p:blipFill>
            <a:blip r:embed="rId2"/>
            <a:srcRect l="29469" r="29469"/>
            <a:stretch>
              <a:fillRect/>
            </a:stretch>
          </p:blipFill>
          <p:spPr>
            <a:xfrm>
              <a:off x="0" y="0"/>
              <a:ext cx="14451937" cy="13716000"/>
            </a:xfrm>
            <a:prstGeom prst="rect">
              <a:avLst/>
            </a:prstGeom>
          </p:spPr>
        </p:pic>
      </p:grpSp>
      <p:sp>
        <p:nvSpPr>
          <p:cNvPr id="4" name="Freeform 4"/>
          <p:cNvSpPr/>
          <p:nvPr/>
        </p:nvSpPr>
        <p:spPr>
          <a:xfrm>
            <a:off x="0" y="-9345"/>
            <a:ext cx="18470123" cy="10647504"/>
          </a:xfrm>
          <a:custGeom>
            <a:avLst/>
            <a:gdLst/>
            <a:ahLst/>
            <a:cxnLst/>
            <a:rect l="l" t="t" r="r" b="b"/>
            <a:pathLst>
              <a:path w="20931623" h="12086572">
                <a:moveTo>
                  <a:pt x="0" y="0"/>
                </a:moveTo>
                <a:lnTo>
                  <a:pt x="20931623" y="0"/>
                </a:lnTo>
                <a:lnTo>
                  <a:pt x="20931623" y="12086572"/>
                </a:lnTo>
                <a:lnTo>
                  <a:pt x="0" y="12086572"/>
                </a:lnTo>
                <a:lnTo>
                  <a:pt x="0" y="0"/>
                </a:lnTo>
                <a:close/>
              </a:path>
            </a:pathLst>
          </a:custGeom>
          <a:blipFill>
            <a:blip r:embed="rId3"/>
            <a:stretch>
              <a:fillRect l="-1204" t="-5406" b="-5406"/>
            </a:stretch>
          </a:blipFill>
        </p:spPr>
        <p:txBody>
          <a:bodyPr/>
          <a:lstStyle/>
          <a:p>
            <a:endParaRPr lang="en-US"/>
          </a:p>
        </p:txBody>
      </p:sp>
      <p:sp>
        <p:nvSpPr>
          <p:cNvPr id="5" name="Freeform 5"/>
          <p:cNvSpPr/>
          <p:nvPr/>
        </p:nvSpPr>
        <p:spPr>
          <a:xfrm>
            <a:off x="781885" y="531745"/>
            <a:ext cx="7822189" cy="4467530"/>
          </a:xfrm>
          <a:custGeom>
            <a:avLst/>
            <a:gdLst/>
            <a:ahLst/>
            <a:cxnLst/>
            <a:rect l="l" t="t" r="r" b="b"/>
            <a:pathLst>
              <a:path w="7822189" h="4467530">
                <a:moveTo>
                  <a:pt x="0" y="0"/>
                </a:moveTo>
                <a:lnTo>
                  <a:pt x="7822189" y="0"/>
                </a:lnTo>
                <a:lnTo>
                  <a:pt x="7822189" y="4467530"/>
                </a:lnTo>
                <a:lnTo>
                  <a:pt x="0" y="4467530"/>
                </a:lnTo>
                <a:lnTo>
                  <a:pt x="0" y="0"/>
                </a:lnTo>
                <a:close/>
              </a:path>
            </a:pathLst>
          </a:custGeom>
          <a:blipFill>
            <a:blip r:embed="rId4"/>
            <a:stretch>
              <a:fillRect t="-29163" b="-47677"/>
            </a:stretch>
          </a:blipFill>
        </p:spPr>
        <p:txBody>
          <a:bodyPr/>
          <a:lstStyle/>
          <a:p>
            <a:endParaRPr lang="en-US"/>
          </a:p>
        </p:txBody>
      </p:sp>
      <p:sp>
        <p:nvSpPr>
          <p:cNvPr id="6" name="Freeform 6"/>
          <p:cNvSpPr/>
          <p:nvPr/>
        </p:nvSpPr>
        <p:spPr>
          <a:xfrm>
            <a:off x="781885" y="5471308"/>
            <a:ext cx="7822189" cy="4480225"/>
          </a:xfrm>
          <a:custGeom>
            <a:avLst/>
            <a:gdLst/>
            <a:ahLst/>
            <a:cxnLst/>
            <a:rect l="l" t="t" r="r" b="b"/>
            <a:pathLst>
              <a:path w="7822189" h="4480225">
                <a:moveTo>
                  <a:pt x="0" y="0"/>
                </a:moveTo>
                <a:lnTo>
                  <a:pt x="7822189" y="0"/>
                </a:lnTo>
                <a:lnTo>
                  <a:pt x="7822189" y="4480225"/>
                </a:lnTo>
                <a:lnTo>
                  <a:pt x="0" y="4480225"/>
                </a:lnTo>
                <a:lnTo>
                  <a:pt x="0" y="0"/>
                </a:lnTo>
                <a:close/>
              </a:path>
            </a:pathLst>
          </a:custGeom>
          <a:blipFill>
            <a:blip r:embed="rId5"/>
            <a:stretch>
              <a:fillRect t="-48997" b="-27048"/>
            </a:stretch>
          </a:blipFill>
        </p:spPr>
        <p:txBody>
          <a:bodyPr/>
          <a:lstStyle/>
          <a:p>
            <a:endParaRPr lang="en-US"/>
          </a:p>
        </p:txBody>
      </p:sp>
      <p:sp>
        <p:nvSpPr>
          <p:cNvPr id="7" name="Freeform 7"/>
          <p:cNvSpPr/>
          <p:nvPr/>
        </p:nvSpPr>
        <p:spPr>
          <a:xfrm>
            <a:off x="16304000" y="236618"/>
            <a:ext cx="1972498" cy="967142"/>
          </a:xfrm>
          <a:custGeom>
            <a:avLst/>
            <a:gdLst/>
            <a:ahLst/>
            <a:cxnLst/>
            <a:rect l="l" t="t" r="r" b="b"/>
            <a:pathLst>
              <a:path w="1972498" h="967142">
                <a:moveTo>
                  <a:pt x="0" y="0"/>
                </a:moveTo>
                <a:lnTo>
                  <a:pt x="1972498" y="0"/>
                </a:lnTo>
                <a:lnTo>
                  <a:pt x="1972498" y="967142"/>
                </a:lnTo>
                <a:lnTo>
                  <a:pt x="0" y="967142"/>
                </a:lnTo>
                <a:lnTo>
                  <a:pt x="0" y="0"/>
                </a:lnTo>
                <a:close/>
              </a:path>
            </a:pathLst>
          </a:custGeom>
          <a:blipFill>
            <a:blip r:embed="rId6"/>
            <a:stretch>
              <a:fillRect/>
            </a:stretch>
          </a:blipFill>
        </p:spPr>
        <p:txBody>
          <a:bodyPr/>
          <a:lstStyle/>
          <a:p>
            <a:endParaRPr lang="en-US"/>
          </a:p>
        </p:txBody>
      </p:sp>
      <p:sp>
        <p:nvSpPr>
          <p:cNvPr id="8" name="Freeform 8"/>
          <p:cNvSpPr/>
          <p:nvPr/>
        </p:nvSpPr>
        <p:spPr>
          <a:xfrm>
            <a:off x="16550576" y="8478717"/>
            <a:ext cx="1417447" cy="1472816"/>
          </a:xfrm>
          <a:custGeom>
            <a:avLst/>
            <a:gdLst/>
            <a:ahLst/>
            <a:cxnLst/>
            <a:rect l="l" t="t" r="r" b="b"/>
            <a:pathLst>
              <a:path w="1417447" h="1472816">
                <a:moveTo>
                  <a:pt x="0" y="0"/>
                </a:moveTo>
                <a:lnTo>
                  <a:pt x="1417448" y="0"/>
                </a:lnTo>
                <a:lnTo>
                  <a:pt x="1417448" y="1472816"/>
                </a:lnTo>
                <a:lnTo>
                  <a:pt x="0" y="1472816"/>
                </a:lnTo>
                <a:lnTo>
                  <a:pt x="0" y="0"/>
                </a:lnTo>
                <a:close/>
              </a:path>
            </a:pathLst>
          </a:custGeom>
          <a:blipFill>
            <a:blip r:embed="rId7"/>
            <a:stretch>
              <a:fillRect/>
            </a:stretch>
          </a:blipFill>
        </p:spPr>
        <p:txBody>
          <a:bodyPr/>
          <a:lstStyle/>
          <a:p>
            <a:endParaRPr lang="en-US"/>
          </a:p>
        </p:txBody>
      </p:sp>
      <p:grpSp>
        <p:nvGrpSpPr>
          <p:cNvPr id="9" name="Group 9"/>
          <p:cNvGrpSpPr/>
          <p:nvPr/>
        </p:nvGrpSpPr>
        <p:grpSpPr>
          <a:xfrm>
            <a:off x="9118121" y="5640513"/>
            <a:ext cx="7694628" cy="3478485"/>
            <a:chOff x="-195996" y="-76200"/>
            <a:chExt cx="10259504" cy="4637980"/>
          </a:xfrm>
        </p:grpSpPr>
        <p:sp>
          <p:nvSpPr>
            <p:cNvPr id="10" name="TextBox 10"/>
            <p:cNvSpPr txBox="1"/>
            <p:nvPr/>
          </p:nvSpPr>
          <p:spPr>
            <a:xfrm>
              <a:off x="0" y="-76200"/>
              <a:ext cx="10063508" cy="968488"/>
            </a:xfrm>
            <a:prstGeom prst="rect">
              <a:avLst/>
            </a:prstGeom>
          </p:spPr>
          <p:txBody>
            <a:bodyPr lIns="0" tIns="0" rIns="0" bIns="0" rtlCol="0" anchor="t">
              <a:spAutoFit/>
            </a:bodyPr>
            <a:lstStyle/>
            <a:p>
              <a:pPr algn="l">
                <a:lnSpc>
                  <a:spcPts val="6159"/>
                </a:lnSpc>
              </a:pPr>
              <a:endParaRPr/>
            </a:p>
          </p:txBody>
        </p:sp>
        <p:sp>
          <p:nvSpPr>
            <p:cNvPr id="11" name="TextBox 11"/>
            <p:cNvSpPr txBox="1"/>
            <p:nvPr/>
          </p:nvSpPr>
          <p:spPr>
            <a:xfrm>
              <a:off x="-195996" y="-50680"/>
              <a:ext cx="10056679" cy="4612460"/>
            </a:xfrm>
            <a:prstGeom prst="rect">
              <a:avLst/>
            </a:prstGeom>
          </p:spPr>
          <p:txBody>
            <a:bodyPr lIns="0" tIns="0" rIns="0" bIns="0" rtlCol="0" anchor="t">
              <a:spAutoFit/>
            </a:bodyPr>
            <a:lstStyle/>
            <a:p>
              <a:pPr algn="l">
                <a:lnSpc>
                  <a:spcPts val="3360"/>
                </a:lnSpc>
              </a:pPr>
              <a:r>
                <a:rPr lang="en-US" sz="2400" dirty="0">
                  <a:solidFill>
                    <a:srgbClr val="634C50"/>
                  </a:solidFill>
                  <a:latin typeface="Source Sans Pro"/>
                  <a:ea typeface="Source Sans Pro"/>
                  <a:cs typeface="Source Sans Pro"/>
                  <a:sym typeface="Source Sans Pro"/>
                </a:rPr>
                <a:t>BOAR046</a:t>
              </a:r>
            </a:p>
            <a:p>
              <a:pPr algn="l">
                <a:lnSpc>
                  <a:spcPts val="3360"/>
                </a:lnSpc>
              </a:pPr>
              <a:r>
                <a:rPr lang="en-US" sz="2400" dirty="0">
                  <a:solidFill>
                    <a:srgbClr val="634C50"/>
                  </a:solidFill>
                  <a:latin typeface="Source Sans Pro"/>
                  <a:ea typeface="Source Sans Pro"/>
                  <a:cs typeface="Source Sans Pro"/>
                  <a:sym typeface="Source Sans Pro"/>
                </a:rPr>
                <a:t>Mpho Wooden Tape Bottle Opener &amp; Sublimated Tape</a:t>
              </a:r>
            </a:p>
            <a:p>
              <a:pPr algn="l">
                <a:lnSpc>
                  <a:spcPts val="3360"/>
                </a:lnSpc>
              </a:pPr>
              <a:r>
                <a:rPr lang="en-US" sz="2400" dirty="0">
                  <a:solidFill>
                    <a:srgbClr val="634C50"/>
                  </a:solidFill>
                  <a:latin typeface="Source Sans Pro"/>
                  <a:ea typeface="Source Sans Pro"/>
                  <a:cs typeface="Source Sans Pro"/>
                  <a:sym typeface="Source Sans Pro"/>
                </a:rPr>
                <a:t>Wood | 7mm </a:t>
              </a:r>
            </a:p>
            <a:p>
              <a:pPr algn="l">
                <a:lnSpc>
                  <a:spcPts val="3359"/>
                </a:lnSpc>
              </a:pPr>
              <a:r>
                <a:rPr lang="en-US" sz="2400" dirty="0">
                  <a:solidFill>
                    <a:srgbClr val="634C50"/>
                  </a:solidFill>
                  <a:latin typeface="Source Sans Pro"/>
                  <a:ea typeface="Source Sans Pro"/>
                  <a:cs typeface="Source Sans Pro"/>
                  <a:sym typeface="Source Sans Pro"/>
                </a:rPr>
                <a:t>size | 30mm x 130mm</a:t>
              </a:r>
            </a:p>
            <a:p>
              <a:pPr algn="l">
                <a:lnSpc>
                  <a:spcPts val="3359"/>
                </a:lnSpc>
              </a:pPr>
              <a:r>
                <a:rPr lang="en-US" sz="2400" dirty="0">
                  <a:solidFill>
                    <a:srgbClr val="634C50"/>
                  </a:solidFill>
                  <a:latin typeface="Source Sans Pro"/>
                  <a:ea typeface="Source Sans Pro"/>
                  <a:cs typeface="Source Sans Pro"/>
                  <a:sym typeface="Source Sans Pro"/>
                </a:rPr>
                <a:t>Supplied in Kraft Box</a:t>
              </a:r>
            </a:p>
            <a:p>
              <a:pPr algn="l">
                <a:lnSpc>
                  <a:spcPts val="3359"/>
                </a:lnSpc>
              </a:pPr>
              <a:r>
                <a:rPr lang="en-US" sz="2400" dirty="0">
                  <a:solidFill>
                    <a:srgbClr val="634C50"/>
                  </a:solidFill>
                  <a:latin typeface="Source Sans Pro"/>
                  <a:ea typeface="Source Sans Pro"/>
                  <a:cs typeface="Source Sans Pro"/>
                  <a:sym typeface="Source Sans Pro"/>
                </a:rPr>
                <a:t>MOQ  10 units</a:t>
              </a:r>
            </a:p>
            <a:p>
              <a:pPr algn="l">
                <a:lnSpc>
                  <a:spcPts val="3359"/>
                </a:lnSpc>
              </a:pPr>
              <a:r>
                <a:rPr lang="en-US" sz="2400" dirty="0">
                  <a:solidFill>
                    <a:srgbClr val="634C50"/>
                  </a:solidFill>
                  <a:latin typeface="Source Sans Pro"/>
                  <a:ea typeface="Source Sans Pro"/>
                  <a:cs typeface="Source Sans Pro"/>
                  <a:sym typeface="Source Sans Pro"/>
                </a:rPr>
                <a:t>Selling price: R</a:t>
              </a:r>
            </a:p>
            <a:p>
              <a:pPr algn="l">
                <a:lnSpc>
                  <a:spcPts val="3359"/>
                </a:lnSpc>
              </a:pPr>
              <a:endParaRPr lang="en-US" sz="2400" dirty="0">
                <a:solidFill>
                  <a:srgbClr val="634C50"/>
                </a:solidFill>
                <a:latin typeface="Source Sans Pro"/>
                <a:ea typeface="Source Sans Pro"/>
                <a:cs typeface="Source Sans Pro"/>
                <a:sym typeface="Source Sans Pro"/>
              </a:endParaRPr>
            </a:p>
          </p:txBody>
        </p:sp>
      </p:grpSp>
      <p:grpSp>
        <p:nvGrpSpPr>
          <p:cNvPr id="12" name="Group 12"/>
          <p:cNvGrpSpPr/>
          <p:nvPr/>
        </p:nvGrpSpPr>
        <p:grpSpPr>
          <a:xfrm>
            <a:off x="9144000" y="190050"/>
            <a:ext cx="7380939" cy="5208575"/>
            <a:chOff x="0" y="-1435368"/>
            <a:chExt cx="9841252" cy="6944768"/>
          </a:xfrm>
        </p:grpSpPr>
        <p:sp>
          <p:nvSpPr>
            <p:cNvPr id="13" name="TextBox 13"/>
            <p:cNvSpPr txBox="1"/>
            <p:nvPr/>
          </p:nvSpPr>
          <p:spPr>
            <a:xfrm>
              <a:off x="0" y="-1435368"/>
              <a:ext cx="9841252" cy="2009790"/>
            </a:xfrm>
            <a:prstGeom prst="rect">
              <a:avLst/>
            </a:prstGeom>
          </p:spPr>
          <p:txBody>
            <a:bodyPr lIns="0" tIns="0" rIns="0" bIns="0" rtlCol="0" anchor="t">
              <a:spAutoFit/>
            </a:bodyPr>
            <a:lstStyle/>
            <a:p>
              <a:pPr algn="l">
                <a:lnSpc>
                  <a:spcPts val="6159"/>
                </a:lnSpc>
              </a:pPr>
              <a:r>
                <a:rPr lang="en-US" sz="4399" dirty="0">
                  <a:solidFill>
                    <a:srgbClr val="634C50"/>
                  </a:solidFill>
                  <a:latin typeface="Source Sans Pro Bold"/>
                  <a:ea typeface="Source Sans Pro Bold"/>
                  <a:cs typeface="Source Sans Pro Bold"/>
                  <a:sym typeface="Source Sans Pro Bold"/>
                </a:rPr>
                <a:t>WOODEN BOTTLE OPENER KEY HOLDERS</a:t>
              </a:r>
            </a:p>
          </p:txBody>
        </p:sp>
        <p:sp>
          <p:nvSpPr>
            <p:cNvPr id="14" name="TextBox 14"/>
            <p:cNvSpPr txBox="1"/>
            <p:nvPr/>
          </p:nvSpPr>
          <p:spPr>
            <a:xfrm>
              <a:off x="0" y="896939"/>
              <a:ext cx="9834575" cy="4612461"/>
            </a:xfrm>
            <a:prstGeom prst="rect">
              <a:avLst/>
            </a:prstGeom>
          </p:spPr>
          <p:txBody>
            <a:bodyPr lIns="0" tIns="0" rIns="0" bIns="0" rtlCol="0" anchor="t">
              <a:spAutoFit/>
            </a:bodyPr>
            <a:lstStyle/>
            <a:p>
              <a:pPr algn="l">
                <a:lnSpc>
                  <a:spcPts val="3360"/>
                </a:lnSpc>
              </a:pPr>
              <a:r>
                <a:rPr lang="en-US" sz="2400" dirty="0">
                  <a:solidFill>
                    <a:srgbClr val="634C50"/>
                  </a:solidFill>
                  <a:latin typeface="Source Sans Pro"/>
                  <a:ea typeface="Source Sans Pro"/>
                  <a:cs typeface="Source Sans Pro"/>
                  <a:sym typeface="Source Sans Pro"/>
                </a:rPr>
                <a:t>BOAR047</a:t>
              </a:r>
            </a:p>
            <a:p>
              <a:pPr algn="l">
                <a:lnSpc>
                  <a:spcPts val="3360"/>
                </a:lnSpc>
              </a:pPr>
              <a:r>
                <a:rPr lang="en-US" sz="2400" dirty="0">
                  <a:solidFill>
                    <a:srgbClr val="634C50"/>
                  </a:solidFill>
                  <a:latin typeface="Source Sans Pro"/>
                  <a:ea typeface="Source Sans Pro"/>
                  <a:cs typeface="Source Sans Pro"/>
                  <a:sym typeface="Source Sans Pro"/>
                </a:rPr>
                <a:t>Mpho Wooden Bottle Opener Key Holder</a:t>
              </a:r>
            </a:p>
            <a:p>
              <a:pPr algn="l">
                <a:lnSpc>
                  <a:spcPts val="3360"/>
                </a:lnSpc>
              </a:pPr>
              <a:r>
                <a:rPr lang="en-US" sz="2400" dirty="0">
                  <a:solidFill>
                    <a:srgbClr val="634C50"/>
                  </a:solidFill>
                  <a:latin typeface="Source Sans Pro"/>
                  <a:ea typeface="Source Sans Pro"/>
                  <a:cs typeface="Source Sans Pro"/>
                  <a:sym typeface="Source Sans Pro"/>
                </a:rPr>
                <a:t>Wood | 7mm </a:t>
              </a:r>
            </a:p>
            <a:p>
              <a:pPr algn="l">
                <a:lnSpc>
                  <a:spcPts val="3359"/>
                </a:lnSpc>
              </a:pPr>
              <a:r>
                <a:rPr lang="en-US" sz="2400" dirty="0">
                  <a:solidFill>
                    <a:srgbClr val="634C50"/>
                  </a:solidFill>
                  <a:latin typeface="Source Sans Pro"/>
                  <a:ea typeface="Source Sans Pro"/>
                  <a:cs typeface="Source Sans Pro"/>
                  <a:sym typeface="Source Sans Pro"/>
                </a:rPr>
                <a:t>size | 30mm x 55mm</a:t>
              </a:r>
            </a:p>
            <a:p>
              <a:pPr algn="l">
                <a:lnSpc>
                  <a:spcPts val="3359"/>
                </a:lnSpc>
              </a:pPr>
              <a:r>
                <a:rPr lang="en-US" sz="2400" dirty="0">
                  <a:solidFill>
                    <a:srgbClr val="634C50"/>
                  </a:solidFill>
                  <a:latin typeface="Source Sans Pro"/>
                  <a:ea typeface="Source Sans Pro"/>
                  <a:cs typeface="Source Sans Pro"/>
                  <a:sym typeface="Source Sans Pro"/>
                </a:rPr>
                <a:t>Supplied in Kraft Box</a:t>
              </a:r>
            </a:p>
            <a:p>
              <a:pPr algn="l">
                <a:lnSpc>
                  <a:spcPts val="3359"/>
                </a:lnSpc>
              </a:pPr>
              <a:r>
                <a:rPr lang="en-US" sz="2400" dirty="0">
                  <a:solidFill>
                    <a:srgbClr val="634C50"/>
                  </a:solidFill>
                  <a:latin typeface="Source Sans Pro"/>
                  <a:ea typeface="Source Sans Pro"/>
                  <a:cs typeface="Source Sans Pro"/>
                  <a:sym typeface="Source Sans Pro"/>
                </a:rPr>
                <a:t>MOQ  100 units</a:t>
              </a:r>
            </a:p>
            <a:p>
              <a:pPr algn="l">
                <a:lnSpc>
                  <a:spcPts val="3359"/>
                </a:lnSpc>
              </a:pPr>
              <a:r>
                <a:rPr lang="en-US" sz="2400" dirty="0">
                  <a:solidFill>
                    <a:srgbClr val="634C50"/>
                  </a:solidFill>
                  <a:latin typeface="Source Sans Pro"/>
                  <a:ea typeface="Source Sans Pro"/>
                  <a:cs typeface="Source Sans Pro"/>
                  <a:sym typeface="Source Sans Pro"/>
                </a:rPr>
                <a:t>Selling price: R</a:t>
              </a:r>
            </a:p>
            <a:p>
              <a:pPr algn="l">
                <a:lnSpc>
                  <a:spcPts val="3359"/>
                </a:lnSpc>
              </a:pPr>
              <a:endParaRPr lang="en-US" sz="2400" dirty="0">
                <a:solidFill>
                  <a:srgbClr val="634C50"/>
                </a:solidFill>
                <a:latin typeface="Source Sans Pro"/>
                <a:ea typeface="Source Sans Pro"/>
                <a:cs typeface="Source Sans Pro"/>
                <a:sym typeface="Source Sans Pro"/>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838953" cy="10287000"/>
            <a:chOff x="0" y="0"/>
            <a:chExt cx="14451937" cy="13716000"/>
          </a:xfrm>
        </p:grpSpPr>
        <p:pic>
          <p:nvPicPr>
            <p:cNvPr id="3" name="Picture 3"/>
            <p:cNvPicPr>
              <a:picLocks noChangeAspect="1"/>
            </p:cNvPicPr>
            <p:nvPr/>
          </p:nvPicPr>
          <p:blipFill>
            <a:blip r:embed="rId2"/>
            <a:srcRect l="29469" r="29469"/>
            <a:stretch>
              <a:fillRect/>
            </a:stretch>
          </p:blipFill>
          <p:spPr>
            <a:xfrm>
              <a:off x="0" y="0"/>
              <a:ext cx="14451937" cy="13716000"/>
            </a:xfrm>
            <a:prstGeom prst="rect">
              <a:avLst/>
            </a:prstGeom>
          </p:spPr>
        </p:pic>
      </p:grpSp>
      <p:sp>
        <p:nvSpPr>
          <p:cNvPr id="4" name="Freeform 4"/>
          <p:cNvSpPr/>
          <p:nvPr/>
        </p:nvSpPr>
        <p:spPr>
          <a:xfrm>
            <a:off x="0" y="-73872"/>
            <a:ext cx="18288000" cy="10360872"/>
          </a:xfrm>
          <a:custGeom>
            <a:avLst/>
            <a:gdLst/>
            <a:ahLst/>
            <a:cxnLst/>
            <a:rect l="l" t="t" r="r" b="b"/>
            <a:pathLst>
              <a:path w="20931623" h="12086572">
                <a:moveTo>
                  <a:pt x="0" y="0"/>
                </a:moveTo>
                <a:lnTo>
                  <a:pt x="20931623" y="0"/>
                </a:lnTo>
                <a:lnTo>
                  <a:pt x="20931623" y="12086572"/>
                </a:lnTo>
                <a:lnTo>
                  <a:pt x="0" y="12086572"/>
                </a:lnTo>
                <a:lnTo>
                  <a:pt x="0" y="0"/>
                </a:lnTo>
                <a:close/>
              </a:path>
            </a:pathLst>
          </a:custGeom>
          <a:blipFill>
            <a:blip r:embed="rId3"/>
            <a:stretch>
              <a:fillRect l="-1204" t="-5406" b="-5406"/>
            </a:stretch>
          </a:blipFill>
        </p:spPr>
        <p:txBody>
          <a:bodyPr/>
          <a:lstStyle/>
          <a:p>
            <a:endParaRPr lang="en-US"/>
          </a:p>
        </p:txBody>
      </p:sp>
      <p:sp>
        <p:nvSpPr>
          <p:cNvPr id="5" name="Freeform 5"/>
          <p:cNvSpPr/>
          <p:nvPr/>
        </p:nvSpPr>
        <p:spPr>
          <a:xfrm>
            <a:off x="16296409" y="240675"/>
            <a:ext cx="1964600" cy="963269"/>
          </a:xfrm>
          <a:custGeom>
            <a:avLst/>
            <a:gdLst/>
            <a:ahLst/>
            <a:cxnLst/>
            <a:rect l="l" t="t" r="r" b="b"/>
            <a:pathLst>
              <a:path w="1964600" h="963269">
                <a:moveTo>
                  <a:pt x="0" y="0"/>
                </a:moveTo>
                <a:lnTo>
                  <a:pt x="1964600" y="0"/>
                </a:lnTo>
                <a:lnTo>
                  <a:pt x="1964600" y="963269"/>
                </a:lnTo>
                <a:lnTo>
                  <a:pt x="0" y="963269"/>
                </a:lnTo>
                <a:lnTo>
                  <a:pt x="0" y="0"/>
                </a:lnTo>
                <a:close/>
              </a:path>
            </a:pathLst>
          </a:custGeom>
          <a:blipFill>
            <a:blip r:embed="rId4"/>
            <a:stretch>
              <a:fillRect/>
            </a:stretch>
          </a:blipFill>
        </p:spPr>
        <p:txBody>
          <a:bodyPr/>
          <a:lstStyle/>
          <a:p>
            <a:endParaRPr lang="en-US"/>
          </a:p>
        </p:txBody>
      </p:sp>
      <p:sp>
        <p:nvSpPr>
          <p:cNvPr id="6" name="Freeform 6"/>
          <p:cNvSpPr/>
          <p:nvPr/>
        </p:nvSpPr>
        <p:spPr>
          <a:xfrm>
            <a:off x="758602" y="338631"/>
            <a:ext cx="7971268" cy="4544281"/>
          </a:xfrm>
          <a:custGeom>
            <a:avLst/>
            <a:gdLst/>
            <a:ahLst/>
            <a:cxnLst/>
            <a:rect l="l" t="t" r="r" b="b"/>
            <a:pathLst>
              <a:path w="7971268" h="4544281">
                <a:moveTo>
                  <a:pt x="0" y="0"/>
                </a:moveTo>
                <a:lnTo>
                  <a:pt x="7971268" y="0"/>
                </a:lnTo>
                <a:lnTo>
                  <a:pt x="7971268" y="4544281"/>
                </a:lnTo>
                <a:lnTo>
                  <a:pt x="0" y="4544281"/>
                </a:lnTo>
                <a:lnTo>
                  <a:pt x="0" y="0"/>
                </a:lnTo>
                <a:close/>
              </a:path>
            </a:pathLst>
          </a:custGeom>
          <a:blipFill>
            <a:blip r:embed="rId5"/>
            <a:stretch>
              <a:fillRect t="-34825" b="-41749"/>
            </a:stretch>
          </a:blipFill>
        </p:spPr>
        <p:txBody>
          <a:bodyPr/>
          <a:lstStyle/>
          <a:p>
            <a:endParaRPr lang="en-US" dirty="0"/>
          </a:p>
        </p:txBody>
      </p:sp>
      <p:sp>
        <p:nvSpPr>
          <p:cNvPr id="7" name="Freeform 7"/>
          <p:cNvSpPr/>
          <p:nvPr/>
        </p:nvSpPr>
        <p:spPr>
          <a:xfrm>
            <a:off x="758602" y="5521424"/>
            <a:ext cx="7971268" cy="4426945"/>
          </a:xfrm>
          <a:custGeom>
            <a:avLst/>
            <a:gdLst/>
            <a:ahLst/>
            <a:cxnLst/>
            <a:rect l="l" t="t" r="r" b="b"/>
            <a:pathLst>
              <a:path w="7971268" h="4426945">
                <a:moveTo>
                  <a:pt x="0" y="0"/>
                </a:moveTo>
                <a:lnTo>
                  <a:pt x="7971268" y="0"/>
                </a:lnTo>
                <a:lnTo>
                  <a:pt x="7971268" y="4426946"/>
                </a:lnTo>
                <a:lnTo>
                  <a:pt x="0" y="4426946"/>
                </a:lnTo>
                <a:lnTo>
                  <a:pt x="0" y="0"/>
                </a:lnTo>
                <a:close/>
              </a:path>
            </a:pathLst>
          </a:custGeom>
          <a:blipFill>
            <a:blip r:embed="rId6"/>
            <a:stretch>
              <a:fillRect t="-46154" r="-3781" b="-42585"/>
            </a:stretch>
          </a:blipFill>
        </p:spPr>
        <p:txBody>
          <a:bodyPr/>
          <a:lstStyle/>
          <a:p>
            <a:endParaRPr lang="en-US"/>
          </a:p>
        </p:txBody>
      </p:sp>
      <p:sp>
        <p:nvSpPr>
          <p:cNvPr id="8" name="Freeform 8"/>
          <p:cNvSpPr/>
          <p:nvPr/>
        </p:nvSpPr>
        <p:spPr>
          <a:xfrm>
            <a:off x="16463327" y="8437293"/>
            <a:ext cx="1417447" cy="1472816"/>
          </a:xfrm>
          <a:custGeom>
            <a:avLst/>
            <a:gdLst/>
            <a:ahLst/>
            <a:cxnLst/>
            <a:rect l="l" t="t" r="r" b="b"/>
            <a:pathLst>
              <a:path w="1417447" h="1472816">
                <a:moveTo>
                  <a:pt x="0" y="0"/>
                </a:moveTo>
                <a:lnTo>
                  <a:pt x="1417447" y="0"/>
                </a:lnTo>
                <a:lnTo>
                  <a:pt x="1417447" y="1472817"/>
                </a:lnTo>
                <a:lnTo>
                  <a:pt x="0" y="1472817"/>
                </a:lnTo>
                <a:lnTo>
                  <a:pt x="0" y="0"/>
                </a:lnTo>
                <a:close/>
              </a:path>
            </a:pathLst>
          </a:custGeom>
          <a:blipFill>
            <a:blip r:embed="rId7"/>
            <a:stretch>
              <a:fillRect/>
            </a:stretch>
          </a:blipFill>
        </p:spPr>
        <p:txBody>
          <a:bodyPr/>
          <a:lstStyle/>
          <a:p>
            <a:endParaRPr lang="en-US"/>
          </a:p>
        </p:txBody>
      </p:sp>
      <p:grpSp>
        <p:nvGrpSpPr>
          <p:cNvPr id="9" name="Group 9"/>
          <p:cNvGrpSpPr/>
          <p:nvPr/>
        </p:nvGrpSpPr>
        <p:grpSpPr>
          <a:xfrm>
            <a:off x="8884066" y="249600"/>
            <a:ext cx="7579260" cy="5261517"/>
            <a:chOff x="-346579" y="-1284359"/>
            <a:chExt cx="10105680" cy="7015358"/>
          </a:xfrm>
        </p:grpSpPr>
        <p:sp>
          <p:nvSpPr>
            <p:cNvPr id="10" name="TextBox 10"/>
            <p:cNvSpPr txBox="1"/>
            <p:nvPr/>
          </p:nvSpPr>
          <p:spPr>
            <a:xfrm>
              <a:off x="-346579" y="-1284359"/>
              <a:ext cx="10063507" cy="2051246"/>
            </a:xfrm>
            <a:prstGeom prst="rect">
              <a:avLst/>
            </a:prstGeom>
          </p:spPr>
          <p:txBody>
            <a:bodyPr lIns="0" tIns="0" rIns="0" bIns="0" rtlCol="0" anchor="t">
              <a:spAutoFit/>
            </a:bodyPr>
            <a:lstStyle/>
            <a:p>
              <a:pPr algn="l">
                <a:lnSpc>
                  <a:spcPts val="6159"/>
                </a:lnSpc>
              </a:pPr>
              <a:r>
                <a:rPr lang="en-US" sz="4399" dirty="0">
                  <a:solidFill>
                    <a:srgbClr val="634C50"/>
                  </a:solidFill>
                  <a:latin typeface="Source Sans Pro Bold"/>
                  <a:ea typeface="Source Sans Pro Bold"/>
                  <a:cs typeface="Source Sans Pro Bold"/>
                  <a:sym typeface="Source Sans Pro Bold"/>
                </a:rPr>
                <a:t>WOODEN BOTTLE OPENER </a:t>
              </a:r>
            </a:p>
            <a:p>
              <a:pPr algn="l">
                <a:lnSpc>
                  <a:spcPts val="6159"/>
                </a:lnSpc>
              </a:pPr>
              <a:r>
                <a:rPr lang="en-US" sz="4399" dirty="0">
                  <a:solidFill>
                    <a:srgbClr val="634C50"/>
                  </a:solidFill>
                  <a:latin typeface="Source Sans Pro Bold"/>
                  <a:ea typeface="Source Sans Pro Bold"/>
                  <a:cs typeface="Source Sans Pro Bold"/>
                  <a:sym typeface="Source Sans Pro Bold"/>
                </a:rPr>
                <a:t>KEY HOLDERS</a:t>
              </a:r>
            </a:p>
          </p:txBody>
        </p:sp>
        <p:sp>
          <p:nvSpPr>
            <p:cNvPr id="11" name="TextBox 11"/>
            <p:cNvSpPr txBox="1"/>
            <p:nvPr/>
          </p:nvSpPr>
          <p:spPr>
            <a:xfrm>
              <a:off x="-297578" y="1118538"/>
              <a:ext cx="10056679" cy="4612461"/>
            </a:xfrm>
            <a:prstGeom prst="rect">
              <a:avLst/>
            </a:prstGeom>
          </p:spPr>
          <p:txBody>
            <a:bodyPr lIns="0" tIns="0" rIns="0" bIns="0" rtlCol="0" anchor="t">
              <a:spAutoFit/>
            </a:bodyPr>
            <a:lstStyle/>
            <a:p>
              <a:pPr algn="l">
                <a:lnSpc>
                  <a:spcPts val="3360"/>
                </a:lnSpc>
              </a:pPr>
              <a:r>
                <a:rPr lang="en-US" sz="2400" dirty="0">
                  <a:solidFill>
                    <a:srgbClr val="634C50"/>
                  </a:solidFill>
                  <a:latin typeface="Source Sans Pro"/>
                  <a:ea typeface="Source Sans Pro"/>
                  <a:cs typeface="Source Sans Pro"/>
                  <a:sym typeface="Source Sans Pro"/>
                </a:rPr>
                <a:t>BOAR035</a:t>
              </a:r>
            </a:p>
            <a:p>
              <a:pPr algn="l">
                <a:lnSpc>
                  <a:spcPts val="3360"/>
                </a:lnSpc>
              </a:pPr>
              <a:r>
                <a:rPr lang="en-US" sz="2400" dirty="0">
                  <a:solidFill>
                    <a:srgbClr val="634C50"/>
                  </a:solidFill>
                  <a:latin typeface="Source Sans Pro"/>
                  <a:ea typeface="Source Sans Pro"/>
                  <a:cs typeface="Source Sans Pro"/>
                  <a:sym typeface="Source Sans Pro"/>
                </a:rPr>
                <a:t>Mpho Wooden Midori Bottle Opener</a:t>
              </a:r>
            </a:p>
            <a:p>
              <a:pPr algn="l">
                <a:lnSpc>
                  <a:spcPts val="3360"/>
                </a:lnSpc>
              </a:pPr>
              <a:r>
                <a:rPr lang="en-US" sz="2400" dirty="0">
                  <a:solidFill>
                    <a:srgbClr val="634C50"/>
                  </a:solidFill>
                  <a:latin typeface="Source Sans Pro"/>
                  <a:ea typeface="Source Sans Pro"/>
                  <a:cs typeface="Source Sans Pro"/>
                  <a:sym typeface="Source Sans Pro"/>
                </a:rPr>
                <a:t>Wood | 7mm </a:t>
              </a:r>
            </a:p>
            <a:p>
              <a:pPr algn="l">
                <a:lnSpc>
                  <a:spcPts val="3359"/>
                </a:lnSpc>
              </a:pPr>
              <a:r>
                <a:rPr lang="en-US" sz="2400" dirty="0">
                  <a:solidFill>
                    <a:srgbClr val="634C50"/>
                  </a:solidFill>
                  <a:latin typeface="Source Sans Pro"/>
                  <a:ea typeface="Source Sans Pro"/>
                  <a:cs typeface="Source Sans Pro"/>
                  <a:sym typeface="Source Sans Pro"/>
                </a:rPr>
                <a:t>size | 115mm x 40mm</a:t>
              </a:r>
            </a:p>
            <a:p>
              <a:pPr algn="l">
                <a:lnSpc>
                  <a:spcPts val="3359"/>
                </a:lnSpc>
              </a:pPr>
              <a:r>
                <a:rPr lang="en-US" sz="2400" dirty="0">
                  <a:solidFill>
                    <a:srgbClr val="634C50"/>
                  </a:solidFill>
                  <a:latin typeface="Source Sans Pro"/>
                  <a:ea typeface="Source Sans Pro"/>
                  <a:cs typeface="Source Sans Pro"/>
                  <a:sym typeface="Source Sans Pro"/>
                </a:rPr>
                <a:t>Supplied in Kraft Box</a:t>
              </a:r>
            </a:p>
            <a:p>
              <a:pPr algn="l">
                <a:lnSpc>
                  <a:spcPts val="3359"/>
                </a:lnSpc>
              </a:pPr>
              <a:r>
                <a:rPr lang="en-US" sz="2400" dirty="0">
                  <a:solidFill>
                    <a:srgbClr val="634C50"/>
                  </a:solidFill>
                  <a:latin typeface="Source Sans Pro"/>
                  <a:ea typeface="Source Sans Pro"/>
                  <a:cs typeface="Source Sans Pro"/>
                  <a:sym typeface="Source Sans Pro"/>
                </a:rPr>
                <a:t>MOQ  100 units</a:t>
              </a:r>
            </a:p>
            <a:p>
              <a:pPr algn="l">
                <a:lnSpc>
                  <a:spcPts val="3359"/>
                </a:lnSpc>
              </a:pPr>
              <a:r>
                <a:rPr lang="en-US" sz="2400" dirty="0">
                  <a:solidFill>
                    <a:srgbClr val="634C50"/>
                  </a:solidFill>
                  <a:latin typeface="Source Sans Pro"/>
                  <a:ea typeface="Source Sans Pro"/>
                  <a:cs typeface="Source Sans Pro"/>
                  <a:sym typeface="Source Sans Pro"/>
                </a:rPr>
                <a:t>Selling price: R</a:t>
              </a:r>
            </a:p>
            <a:p>
              <a:pPr algn="l">
                <a:lnSpc>
                  <a:spcPts val="3359"/>
                </a:lnSpc>
              </a:pPr>
              <a:endParaRPr lang="en-US" sz="2400" dirty="0">
                <a:solidFill>
                  <a:srgbClr val="634C50"/>
                </a:solidFill>
                <a:latin typeface="Source Sans Pro"/>
                <a:ea typeface="Source Sans Pro"/>
                <a:cs typeface="Source Sans Pro"/>
                <a:sym typeface="Source Sans Pro"/>
              </a:endParaRPr>
            </a:p>
          </p:txBody>
        </p:sp>
      </p:grpSp>
      <p:grpSp>
        <p:nvGrpSpPr>
          <p:cNvPr id="12" name="Group 12"/>
          <p:cNvGrpSpPr/>
          <p:nvPr/>
        </p:nvGrpSpPr>
        <p:grpSpPr>
          <a:xfrm>
            <a:off x="8969915" y="5592538"/>
            <a:ext cx="7555024" cy="3459345"/>
            <a:chOff x="-232113" y="-726408"/>
            <a:chExt cx="10073365" cy="4612460"/>
          </a:xfrm>
        </p:grpSpPr>
        <p:sp>
          <p:nvSpPr>
            <p:cNvPr id="13" name="TextBox 13"/>
            <p:cNvSpPr txBox="1"/>
            <p:nvPr/>
          </p:nvSpPr>
          <p:spPr>
            <a:xfrm>
              <a:off x="0" y="-76200"/>
              <a:ext cx="9841252" cy="968488"/>
            </a:xfrm>
            <a:prstGeom prst="rect">
              <a:avLst/>
            </a:prstGeom>
          </p:spPr>
          <p:txBody>
            <a:bodyPr lIns="0" tIns="0" rIns="0" bIns="0" rtlCol="0" anchor="t">
              <a:spAutoFit/>
            </a:bodyPr>
            <a:lstStyle/>
            <a:p>
              <a:pPr algn="l">
                <a:lnSpc>
                  <a:spcPts val="6159"/>
                </a:lnSpc>
              </a:pPr>
              <a:endParaRPr/>
            </a:p>
          </p:txBody>
        </p:sp>
        <p:sp>
          <p:nvSpPr>
            <p:cNvPr id="14" name="TextBox 14"/>
            <p:cNvSpPr txBox="1"/>
            <p:nvPr/>
          </p:nvSpPr>
          <p:spPr>
            <a:xfrm>
              <a:off x="-232113" y="-726408"/>
              <a:ext cx="9834574" cy="4612460"/>
            </a:xfrm>
            <a:prstGeom prst="rect">
              <a:avLst/>
            </a:prstGeom>
          </p:spPr>
          <p:txBody>
            <a:bodyPr lIns="0" tIns="0" rIns="0" bIns="0" rtlCol="0" anchor="t">
              <a:spAutoFit/>
            </a:bodyPr>
            <a:lstStyle/>
            <a:p>
              <a:pPr algn="l">
                <a:lnSpc>
                  <a:spcPts val="3360"/>
                </a:lnSpc>
              </a:pPr>
              <a:r>
                <a:rPr lang="en-US" sz="2400" dirty="0">
                  <a:solidFill>
                    <a:srgbClr val="634C50"/>
                  </a:solidFill>
                  <a:latin typeface="Source Sans Pro"/>
                  <a:ea typeface="Source Sans Pro"/>
                  <a:cs typeface="Source Sans Pro"/>
                  <a:sym typeface="Source Sans Pro"/>
                </a:rPr>
                <a:t>BOAR036</a:t>
              </a:r>
            </a:p>
            <a:p>
              <a:pPr algn="l">
                <a:lnSpc>
                  <a:spcPts val="3360"/>
                </a:lnSpc>
              </a:pPr>
              <a:r>
                <a:rPr lang="en-US" sz="2400" dirty="0">
                  <a:solidFill>
                    <a:srgbClr val="634C50"/>
                  </a:solidFill>
                  <a:latin typeface="Source Sans Pro"/>
                  <a:ea typeface="Source Sans Pro"/>
                  <a:cs typeface="Source Sans Pro"/>
                  <a:sym typeface="Source Sans Pro"/>
                </a:rPr>
                <a:t>Mpho Wooden Manhattan Bottle </a:t>
              </a:r>
            </a:p>
            <a:p>
              <a:pPr algn="l">
                <a:lnSpc>
                  <a:spcPts val="3360"/>
                </a:lnSpc>
              </a:pPr>
              <a:r>
                <a:rPr lang="en-US" sz="2400" dirty="0">
                  <a:solidFill>
                    <a:srgbClr val="634C50"/>
                  </a:solidFill>
                  <a:latin typeface="Source Sans Pro"/>
                  <a:ea typeface="Source Sans Pro"/>
                  <a:cs typeface="Source Sans Pro"/>
                  <a:sym typeface="Source Sans Pro"/>
                </a:rPr>
                <a:t>Wood | 7mm </a:t>
              </a:r>
            </a:p>
            <a:p>
              <a:pPr algn="l">
                <a:lnSpc>
                  <a:spcPts val="3359"/>
                </a:lnSpc>
              </a:pPr>
              <a:r>
                <a:rPr lang="en-US" sz="2400" dirty="0">
                  <a:solidFill>
                    <a:srgbClr val="634C50"/>
                  </a:solidFill>
                  <a:latin typeface="Source Sans Pro"/>
                  <a:ea typeface="Source Sans Pro"/>
                  <a:cs typeface="Source Sans Pro"/>
                  <a:sym typeface="Source Sans Pro"/>
                </a:rPr>
                <a:t>size | 155mm x 40mm</a:t>
              </a:r>
            </a:p>
            <a:p>
              <a:pPr algn="l">
                <a:lnSpc>
                  <a:spcPts val="3359"/>
                </a:lnSpc>
              </a:pPr>
              <a:r>
                <a:rPr lang="en-US" sz="2400" dirty="0">
                  <a:solidFill>
                    <a:srgbClr val="634C50"/>
                  </a:solidFill>
                  <a:latin typeface="Source Sans Pro"/>
                  <a:ea typeface="Source Sans Pro"/>
                  <a:cs typeface="Source Sans Pro"/>
                  <a:sym typeface="Source Sans Pro"/>
                </a:rPr>
                <a:t>Supplied in Kraft Box</a:t>
              </a:r>
            </a:p>
            <a:p>
              <a:pPr algn="l">
                <a:lnSpc>
                  <a:spcPts val="3359"/>
                </a:lnSpc>
              </a:pPr>
              <a:r>
                <a:rPr lang="en-US" sz="2400" dirty="0">
                  <a:solidFill>
                    <a:srgbClr val="634C50"/>
                  </a:solidFill>
                  <a:latin typeface="Source Sans Pro"/>
                  <a:ea typeface="Source Sans Pro"/>
                  <a:cs typeface="Source Sans Pro"/>
                  <a:sym typeface="Source Sans Pro"/>
                </a:rPr>
                <a:t>MOQ  100 units</a:t>
              </a:r>
            </a:p>
            <a:p>
              <a:pPr algn="l">
                <a:lnSpc>
                  <a:spcPts val="3359"/>
                </a:lnSpc>
              </a:pPr>
              <a:r>
                <a:rPr lang="en-US" sz="2400" dirty="0">
                  <a:solidFill>
                    <a:srgbClr val="634C50"/>
                  </a:solidFill>
                  <a:latin typeface="Source Sans Pro"/>
                  <a:ea typeface="Source Sans Pro"/>
                  <a:cs typeface="Source Sans Pro"/>
                  <a:sym typeface="Source Sans Pro"/>
                </a:rPr>
                <a:t>Selling price: R</a:t>
              </a:r>
            </a:p>
            <a:p>
              <a:pPr algn="l">
                <a:lnSpc>
                  <a:spcPts val="3359"/>
                </a:lnSpc>
              </a:pPr>
              <a:endParaRPr lang="en-US" sz="2400" dirty="0">
                <a:solidFill>
                  <a:srgbClr val="634C50"/>
                </a:solidFill>
                <a:latin typeface="Source Sans Pro"/>
                <a:ea typeface="Source Sans Pro"/>
                <a:cs typeface="Source Sans Pro"/>
                <a:sym typeface="Source Sans Pro"/>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7C160"/>
        </a:solidFill>
        <a:effectLst/>
      </p:bgPr>
    </p:bg>
    <p:spTree>
      <p:nvGrpSpPr>
        <p:cNvPr id="1" name=""/>
        <p:cNvGrpSpPr/>
        <p:nvPr/>
      </p:nvGrpSpPr>
      <p:grpSpPr>
        <a:xfrm>
          <a:off x="0" y="0"/>
          <a:ext cx="0" cy="0"/>
          <a:chOff x="0" y="0"/>
          <a:chExt cx="0" cy="0"/>
        </a:xfrm>
      </p:grpSpPr>
      <p:sp>
        <p:nvSpPr>
          <p:cNvPr id="2" name="Freeform 2">
            <a:hlinkClick r:id="rId2" tooltip="https://wood-products.giftsa.co.za"/>
          </p:cNvPr>
          <p:cNvSpPr/>
          <p:nvPr/>
        </p:nvSpPr>
        <p:spPr>
          <a:xfrm>
            <a:off x="0" y="-67244"/>
            <a:ext cx="18288000" cy="10421489"/>
          </a:xfrm>
          <a:custGeom>
            <a:avLst/>
            <a:gdLst/>
            <a:ahLst/>
            <a:cxnLst/>
            <a:rect l="l" t="t" r="r" b="b"/>
            <a:pathLst>
              <a:path w="18288000" h="10421489">
                <a:moveTo>
                  <a:pt x="0" y="0"/>
                </a:moveTo>
                <a:lnTo>
                  <a:pt x="18288000" y="0"/>
                </a:lnTo>
                <a:lnTo>
                  <a:pt x="18288000" y="10421488"/>
                </a:lnTo>
                <a:lnTo>
                  <a:pt x="0" y="10421488"/>
                </a:lnTo>
                <a:lnTo>
                  <a:pt x="0" y="0"/>
                </a:lnTo>
                <a:close/>
              </a:path>
            </a:pathLst>
          </a:custGeom>
          <a:blipFill>
            <a:blip r:embed="rId3"/>
            <a:stretch>
              <a:fillRect t="-5474" b="-5474"/>
            </a:stretch>
          </a:blipFill>
        </p:spPr>
        <p:txBody>
          <a:bodyPr/>
          <a:lstStyle/>
          <a:p>
            <a:endParaRPr lang="en-US"/>
          </a:p>
        </p:txBody>
      </p:sp>
      <p:sp>
        <p:nvSpPr>
          <p:cNvPr id="3" name="Freeform 3"/>
          <p:cNvSpPr/>
          <p:nvPr/>
        </p:nvSpPr>
        <p:spPr>
          <a:xfrm>
            <a:off x="14506997" y="181326"/>
            <a:ext cx="3566231" cy="1748569"/>
          </a:xfrm>
          <a:custGeom>
            <a:avLst/>
            <a:gdLst/>
            <a:ahLst/>
            <a:cxnLst/>
            <a:rect l="l" t="t" r="r" b="b"/>
            <a:pathLst>
              <a:path w="3566231" h="1748569">
                <a:moveTo>
                  <a:pt x="0" y="0"/>
                </a:moveTo>
                <a:lnTo>
                  <a:pt x="3566231" y="0"/>
                </a:lnTo>
                <a:lnTo>
                  <a:pt x="3566231" y="1748569"/>
                </a:lnTo>
                <a:lnTo>
                  <a:pt x="0" y="1748569"/>
                </a:lnTo>
                <a:lnTo>
                  <a:pt x="0" y="0"/>
                </a:lnTo>
                <a:close/>
              </a:path>
            </a:pathLst>
          </a:custGeom>
          <a:blipFill>
            <a:blip r:embed="rId4"/>
            <a:stretch>
              <a:fillRect/>
            </a:stretch>
          </a:blipFill>
        </p:spPr>
        <p:txBody>
          <a:bodyPr/>
          <a:lstStyle/>
          <a:p>
            <a:endParaRPr lang="en-US"/>
          </a:p>
        </p:txBody>
      </p:sp>
      <p:sp>
        <p:nvSpPr>
          <p:cNvPr id="4" name="Freeform 4"/>
          <p:cNvSpPr/>
          <p:nvPr/>
        </p:nvSpPr>
        <p:spPr>
          <a:xfrm>
            <a:off x="146323" y="8626439"/>
            <a:ext cx="1417447" cy="1472816"/>
          </a:xfrm>
          <a:custGeom>
            <a:avLst/>
            <a:gdLst/>
            <a:ahLst/>
            <a:cxnLst/>
            <a:rect l="l" t="t" r="r" b="b"/>
            <a:pathLst>
              <a:path w="1417447" h="1472816">
                <a:moveTo>
                  <a:pt x="0" y="0"/>
                </a:moveTo>
                <a:lnTo>
                  <a:pt x="1417447" y="0"/>
                </a:lnTo>
                <a:lnTo>
                  <a:pt x="1417447" y="1472816"/>
                </a:lnTo>
                <a:lnTo>
                  <a:pt x="0" y="1472816"/>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2645900" y="9526892"/>
            <a:ext cx="13237479" cy="410006"/>
          </a:xfrm>
          <a:prstGeom prst="rect">
            <a:avLst/>
          </a:prstGeom>
        </p:spPr>
        <p:txBody>
          <a:bodyPr lIns="0" tIns="0" rIns="0" bIns="0" rtlCol="0" anchor="t">
            <a:spAutoFit/>
          </a:bodyPr>
          <a:lstStyle/>
          <a:p>
            <a:pPr algn="ctr">
              <a:lnSpc>
                <a:spcPts val="3360"/>
              </a:lnSpc>
            </a:pPr>
            <a:r>
              <a:rPr lang="en-US" sz="2400">
                <a:solidFill>
                  <a:srgbClr val="634C50"/>
                </a:solidFill>
                <a:latin typeface="Source Sans Pro"/>
                <a:ea typeface="Source Sans Pro"/>
                <a:cs typeface="Source Sans Pro"/>
                <a:sym typeface="Source Sans Pro"/>
              </a:rPr>
              <a:t>Eco Friendly | Sustainable | Biodegradable | Durable</a:t>
            </a:r>
          </a:p>
        </p:txBody>
      </p:sp>
      <p:sp>
        <p:nvSpPr>
          <p:cNvPr id="6" name="TextBox 6"/>
          <p:cNvSpPr txBox="1"/>
          <p:nvPr/>
        </p:nvSpPr>
        <p:spPr>
          <a:xfrm>
            <a:off x="2492590" y="2224512"/>
            <a:ext cx="15212464" cy="6523004"/>
          </a:xfrm>
          <a:prstGeom prst="rect">
            <a:avLst/>
          </a:prstGeom>
        </p:spPr>
        <p:txBody>
          <a:bodyPr lIns="0" tIns="0" rIns="0" bIns="0" rtlCol="0" anchor="t">
            <a:spAutoFit/>
          </a:bodyPr>
          <a:lstStyle/>
          <a:p>
            <a:pPr algn="ctr">
              <a:lnSpc>
                <a:spcPts val="3712"/>
              </a:lnSpc>
            </a:pPr>
            <a:r>
              <a:rPr lang="en-US" sz="2651" dirty="0">
                <a:solidFill>
                  <a:srgbClr val="634C50"/>
                </a:solidFill>
                <a:latin typeface="Source Sans Pro"/>
                <a:ea typeface="Source Sans Pro"/>
                <a:cs typeface="Source Sans Pro"/>
                <a:sym typeface="Source Sans Pro"/>
              </a:rPr>
              <a:t>In the competitive world, companies are to stand out from the crowd. With the growing emphasis on sustainability and uniqueness, businesses need to find innovative and eco-friendly ways to promote their brand and the brands they represent. Custom branded wooden promotional items are a perfect solution, combining style, functionality, and environmental consciousness. </a:t>
            </a:r>
          </a:p>
          <a:p>
            <a:pPr algn="ctr">
              <a:lnSpc>
                <a:spcPts val="3712"/>
              </a:lnSpc>
            </a:pPr>
            <a:endParaRPr lang="en-US" sz="2651" dirty="0">
              <a:solidFill>
                <a:srgbClr val="634C50"/>
              </a:solidFill>
              <a:latin typeface="Source Sans Pro"/>
              <a:ea typeface="Source Sans Pro"/>
              <a:cs typeface="Source Sans Pro"/>
              <a:sym typeface="Source Sans Pro"/>
            </a:endParaRPr>
          </a:p>
          <a:p>
            <a:pPr algn="ctr">
              <a:lnSpc>
                <a:spcPts val="3712"/>
              </a:lnSpc>
            </a:pPr>
            <a:r>
              <a:rPr lang="en-US" sz="2651" dirty="0">
                <a:solidFill>
                  <a:srgbClr val="634C50"/>
                </a:solidFill>
                <a:latin typeface="Source Sans Pro"/>
                <a:ea typeface="Source Sans Pro"/>
                <a:cs typeface="Source Sans Pro"/>
                <a:sym typeface="Source Sans Pro"/>
              </a:rPr>
              <a:t> Using sustainably sourced locally grown wood, our Mpho Wood Promotional range is cut, manufactured, and branded in-house. Wooden promotional items have a higher perceived value than traditional promotional products, such as plastic pens or paper notepads thus making a lasting impression on recipients. </a:t>
            </a:r>
          </a:p>
          <a:p>
            <a:pPr algn="ctr">
              <a:lnSpc>
                <a:spcPts val="3712"/>
              </a:lnSpc>
            </a:pPr>
            <a:endParaRPr lang="en-US" sz="2651" dirty="0">
              <a:solidFill>
                <a:srgbClr val="634C50"/>
              </a:solidFill>
              <a:latin typeface="Source Sans Pro"/>
              <a:ea typeface="Source Sans Pro"/>
              <a:cs typeface="Source Sans Pro"/>
              <a:sym typeface="Source Sans Pro"/>
            </a:endParaRPr>
          </a:p>
          <a:p>
            <a:pPr algn="ctr">
              <a:lnSpc>
                <a:spcPts val="3712"/>
              </a:lnSpc>
            </a:pPr>
            <a:r>
              <a:rPr lang="en-US" sz="2651" dirty="0">
                <a:solidFill>
                  <a:srgbClr val="634C50"/>
                </a:solidFill>
                <a:latin typeface="Source Sans Pro"/>
                <a:ea typeface="Source Sans Pro"/>
                <a:cs typeface="Source Sans Pro"/>
                <a:sym typeface="Source Sans Pro"/>
              </a:rPr>
              <a:t> Mpho means ‘GIFT’ in Sesotho; a fitting name for a product range that is 100% locally produced. It is safe to say we are </a:t>
            </a:r>
            <a:r>
              <a:rPr lang="en-US" sz="2651" dirty="0" err="1">
                <a:solidFill>
                  <a:srgbClr val="634C50"/>
                </a:solidFill>
                <a:latin typeface="Source Sans Pro"/>
                <a:ea typeface="Source Sans Pro"/>
                <a:cs typeface="Source Sans Pro"/>
                <a:sym typeface="Source Sans Pro"/>
              </a:rPr>
              <a:t>continously</a:t>
            </a:r>
            <a:r>
              <a:rPr lang="en-US" sz="2651" dirty="0">
                <a:solidFill>
                  <a:srgbClr val="634C50"/>
                </a:solidFill>
                <a:latin typeface="Source Sans Pro"/>
                <a:ea typeface="Source Sans Pro"/>
                <a:cs typeface="Source Sans Pro"/>
                <a:sym typeface="Source Sans Pro"/>
              </a:rPr>
              <a:t> pushing boundaries in the local manufacturing space.</a:t>
            </a:r>
          </a:p>
          <a:p>
            <a:pPr algn="ctr">
              <a:lnSpc>
                <a:spcPts val="3292"/>
              </a:lnSpc>
            </a:pPr>
            <a:endParaRPr lang="en-US" sz="2651" dirty="0">
              <a:solidFill>
                <a:srgbClr val="634C50"/>
              </a:solidFill>
              <a:latin typeface="Source Sans Pro"/>
              <a:ea typeface="Source Sans Pro"/>
              <a:cs typeface="Source Sans Pro"/>
              <a:sym typeface="Source Sans Pro"/>
            </a:endParaRPr>
          </a:p>
          <a:p>
            <a:pPr algn="ctr">
              <a:lnSpc>
                <a:spcPts val="3292"/>
              </a:lnSpc>
            </a:pPr>
            <a:r>
              <a:rPr lang="en-US" sz="2651" dirty="0">
                <a:solidFill>
                  <a:srgbClr val="634C50"/>
                </a:solidFill>
                <a:latin typeface="Source Sans Pro"/>
                <a:ea typeface="Source Sans Pro"/>
                <a:cs typeface="Source Sans Pro"/>
                <a:sym typeface="Source Sans Pro"/>
              </a:rPr>
              <a:t>always looking </a:t>
            </a:r>
          </a:p>
        </p:txBody>
      </p:sp>
      <p:sp>
        <p:nvSpPr>
          <p:cNvPr id="7" name="TextBox 7"/>
          <p:cNvSpPr txBox="1"/>
          <p:nvPr/>
        </p:nvSpPr>
        <p:spPr>
          <a:xfrm>
            <a:off x="10981172" y="9803619"/>
            <a:ext cx="7051648" cy="316118"/>
          </a:xfrm>
          <a:prstGeom prst="rect">
            <a:avLst/>
          </a:prstGeom>
        </p:spPr>
        <p:txBody>
          <a:bodyPr lIns="0" tIns="0" rIns="0" bIns="0" rtlCol="0" anchor="t">
            <a:spAutoFit/>
          </a:bodyPr>
          <a:lstStyle/>
          <a:p>
            <a:pPr algn="r">
              <a:lnSpc>
                <a:spcPts val="2520"/>
              </a:lnSpc>
            </a:pPr>
            <a:r>
              <a:rPr lang="en-US" sz="1800" u="sng">
                <a:solidFill>
                  <a:srgbClr val="634C50"/>
                </a:solidFill>
                <a:latin typeface="Source Sans Pro"/>
                <a:ea typeface="Source Sans Pro"/>
                <a:cs typeface="Source Sans Pro"/>
                <a:sym typeface="Source Sans Pro"/>
                <a:hlinkClick r:id="rId2" tooltip="https://wood-products.giftsa.co.za"/>
              </a:rPr>
              <a:t>https://wood-products.giftsa.co.za/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838953" cy="10287000"/>
            <a:chOff x="0" y="0"/>
            <a:chExt cx="14451937" cy="13716000"/>
          </a:xfrm>
        </p:grpSpPr>
        <p:pic>
          <p:nvPicPr>
            <p:cNvPr id="3" name="Picture 3"/>
            <p:cNvPicPr>
              <a:picLocks noChangeAspect="1"/>
            </p:cNvPicPr>
            <p:nvPr/>
          </p:nvPicPr>
          <p:blipFill>
            <a:blip r:embed="rId2"/>
            <a:srcRect l="29469" r="29469"/>
            <a:stretch>
              <a:fillRect/>
            </a:stretch>
          </p:blipFill>
          <p:spPr>
            <a:xfrm>
              <a:off x="0" y="0"/>
              <a:ext cx="14451937" cy="13716000"/>
            </a:xfrm>
            <a:prstGeom prst="rect">
              <a:avLst/>
            </a:prstGeom>
          </p:spPr>
        </p:pic>
      </p:grpSp>
      <p:sp>
        <p:nvSpPr>
          <p:cNvPr id="4" name="Freeform 4"/>
          <p:cNvSpPr/>
          <p:nvPr/>
        </p:nvSpPr>
        <p:spPr>
          <a:xfrm>
            <a:off x="21566" y="0"/>
            <a:ext cx="18266433" cy="10302733"/>
          </a:xfrm>
          <a:custGeom>
            <a:avLst/>
            <a:gdLst/>
            <a:ahLst/>
            <a:cxnLst/>
            <a:rect l="l" t="t" r="r" b="b"/>
            <a:pathLst>
              <a:path w="20931623" h="12086572">
                <a:moveTo>
                  <a:pt x="0" y="0"/>
                </a:moveTo>
                <a:lnTo>
                  <a:pt x="20931623" y="0"/>
                </a:lnTo>
                <a:lnTo>
                  <a:pt x="20931623" y="12086572"/>
                </a:lnTo>
                <a:lnTo>
                  <a:pt x="0" y="12086572"/>
                </a:lnTo>
                <a:lnTo>
                  <a:pt x="0" y="0"/>
                </a:lnTo>
                <a:close/>
              </a:path>
            </a:pathLst>
          </a:custGeom>
          <a:blipFill>
            <a:blip r:embed="rId3"/>
            <a:stretch>
              <a:fillRect l="-1204" t="-5406" b="-5406"/>
            </a:stretch>
          </a:blipFill>
        </p:spPr>
        <p:txBody>
          <a:bodyPr/>
          <a:lstStyle/>
          <a:p>
            <a:endParaRPr lang="en-US"/>
          </a:p>
        </p:txBody>
      </p:sp>
      <p:sp>
        <p:nvSpPr>
          <p:cNvPr id="5" name="Freeform 5"/>
          <p:cNvSpPr/>
          <p:nvPr/>
        </p:nvSpPr>
        <p:spPr>
          <a:xfrm>
            <a:off x="16175748" y="352553"/>
            <a:ext cx="1833721" cy="899097"/>
          </a:xfrm>
          <a:custGeom>
            <a:avLst/>
            <a:gdLst/>
            <a:ahLst/>
            <a:cxnLst/>
            <a:rect l="l" t="t" r="r" b="b"/>
            <a:pathLst>
              <a:path w="1833721" h="899097">
                <a:moveTo>
                  <a:pt x="0" y="0"/>
                </a:moveTo>
                <a:lnTo>
                  <a:pt x="1833720" y="0"/>
                </a:lnTo>
                <a:lnTo>
                  <a:pt x="1833720" y="899097"/>
                </a:lnTo>
                <a:lnTo>
                  <a:pt x="0" y="899097"/>
                </a:lnTo>
                <a:lnTo>
                  <a:pt x="0" y="0"/>
                </a:lnTo>
                <a:close/>
              </a:path>
            </a:pathLst>
          </a:custGeom>
          <a:blipFill>
            <a:blip r:embed="rId4"/>
            <a:stretch>
              <a:fillRect/>
            </a:stretch>
          </a:blipFill>
        </p:spPr>
        <p:txBody>
          <a:bodyPr/>
          <a:lstStyle/>
          <a:p>
            <a:endParaRPr lang="en-US"/>
          </a:p>
        </p:txBody>
      </p:sp>
      <p:sp>
        <p:nvSpPr>
          <p:cNvPr id="6" name="Freeform 6"/>
          <p:cNvSpPr/>
          <p:nvPr/>
        </p:nvSpPr>
        <p:spPr>
          <a:xfrm>
            <a:off x="866679" y="457462"/>
            <a:ext cx="7971268" cy="4544281"/>
          </a:xfrm>
          <a:custGeom>
            <a:avLst/>
            <a:gdLst/>
            <a:ahLst/>
            <a:cxnLst/>
            <a:rect l="l" t="t" r="r" b="b"/>
            <a:pathLst>
              <a:path w="7971268" h="4544281">
                <a:moveTo>
                  <a:pt x="0" y="0"/>
                </a:moveTo>
                <a:lnTo>
                  <a:pt x="7971268" y="0"/>
                </a:lnTo>
                <a:lnTo>
                  <a:pt x="7971268" y="4544281"/>
                </a:lnTo>
                <a:lnTo>
                  <a:pt x="0" y="4544281"/>
                </a:lnTo>
                <a:lnTo>
                  <a:pt x="0" y="0"/>
                </a:lnTo>
                <a:close/>
              </a:path>
            </a:pathLst>
          </a:custGeom>
          <a:blipFill>
            <a:blip r:embed="rId5"/>
            <a:stretch>
              <a:fillRect t="-33851" b="-42434"/>
            </a:stretch>
          </a:blipFill>
        </p:spPr>
        <p:txBody>
          <a:bodyPr/>
          <a:lstStyle/>
          <a:p>
            <a:endParaRPr lang="en-US"/>
          </a:p>
        </p:txBody>
      </p:sp>
      <p:sp>
        <p:nvSpPr>
          <p:cNvPr id="7" name="Freeform 7"/>
          <p:cNvSpPr/>
          <p:nvPr/>
        </p:nvSpPr>
        <p:spPr>
          <a:xfrm>
            <a:off x="803410" y="5430899"/>
            <a:ext cx="7971268" cy="4426945"/>
          </a:xfrm>
          <a:custGeom>
            <a:avLst/>
            <a:gdLst/>
            <a:ahLst/>
            <a:cxnLst/>
            <a:rect l="l" t="t" r="r" b="b"/>
            <a:pathLst>
              <a:path w="7971268" h="4426945">
                <a:moveTo>
                  <a:pt x="0" y="0"/>
                </a:moveTo>
                <a:lnTo>
                  <a:pt x="7971268" y="0"/>
                </a:lnTo>
                <a:lnTo>
                  <a:pt x="7971268" y="4426945"/>
                </a:lnTo>
                <a:lnTo>
                  <a:pt x="0" y="4426945"/>
                </a:lnTo>
                <a:lnTo>
                  <a:pt x="0" y="0"/>
                </a:lnTo>
                <a:close/>
              </a:path>
            </a:pathLst>
          </a:custGeom>
          <a:blipFill>
            <a:blip r:embed="rId6"/>
            <a:stretch>
              <a:fillRect t="-31145" b="-50717"/>
            </a:stretch>
          </a:blipFill>
        </p:spPr>
        <p:txBody>
          <a:bodyPr/>
          <a:lstStyle/>
          <a:p>
            <a:endParaRPr lang="en-US"/>
          </a:p>
        </p:txBody>
      </p:sp>
      <p:sp>
        <p:nvSpPr>
          <p:cNvPr id="8" name="Freeform 8"/>
          <p:cNvSpPr/>
          <p:nvPr/>
        </p:nvSpPr>
        <p:spPr>
          <a:xfrm>
            <a:off x="16383885" y="8385028"/>
            <a:ext cx="1417447" cy="1472816"/>
          </a:xfrm>
          <a:custGeom>
            <a:avLst/>
            <a:gdLst/>
            <a:ahLst/>
            <a:cxnLst/>
            <a:rect l="l" t="t" r="r" b="b"/>
            <a:pathLst>
              <a:path w="1417447" h="1472816">
                <a:moveTo>
                  <a:pt x="0" y="0"/>
                </a:moveTo>
                <a:lnTo>
                  <a:pt x="1417447" y="0"/>
                </a:lnTo>
                <a:lnTo>
                  <a:pt x="1417447" y="1472816"/>
                </a:lnTo>
                <a:lnTo>
                  <a:pt x="0" y="1472816"/>
                </a:lnTo>
                <a:lnTo>
                  <a:pt x="0" y="0"/>
                </a:lnTo>
                <a:close/>
              </a:path>
            </a:pathLst>
          </a:custGeom>
          <a:blipFill>
            <a:blip r:embed="rId7"/>
            <a:stretch>
              <a:fillRect/>
            </a:stretch>
          </a:blipFill>
        </p:spPr>
        <p:txBody>
          <a:bodyPr/>
          <a:lstStyle/>
          <a:p>
            <a:endParaRPr lang="en-US"/>
          </a:p>
        </p:txBody>
      </p:sp>
      <p:grpSp>
        <p:nvGrpSpPr>
          <p:cNvPr id="9" name="Group 9"/>
          <p:cNvGrpSpPr/>
          <p:nvPr/>
        </p:nvGrpSpPr>
        <p:grpSpPr>
          <a:xfrm>
            <a:off x="9144000" y="412414"/>
            <a:ext cx="7547631" cy="4545448"/>
            <a:chOff x="-236935" y="-1118981"/>
            <a:chExt cx="10063508" cy="6060596"/>
          </a:xfrm>
        </p:grpSpPr>
        <p:sp>
          <p:nvSpPr>
            <p:cNvPr id="10" name="TextBox 10"/>
            <p:cNvSpPr txBox="1"/>
            <p:nvPr/>
          </p:nvSpPr>
          <p:spPr>
            <a:xfrm>
              <a:off x="-236935" y="-1118981"/>
              <a:ext cx="10063508" cy="968488"/>
            </a:xfrm>
            <a:prstGeom prst="rect">
              <a:avLst/>
            </a:prstGeom>
          </p:spPr>
          <p:txBody>
            <a:bodyPr lIns="0" tIns="0" rIns="0" bIns="0" rtlCol="0" anchor="t">
              <a:spAutoFit/>
            </a:bodyPr>
            <a:lstStyle/>
            <a:p>
              <a:pPr algn="l">
                <a:lnSpc>
                  <a:spcPts val="6159"/>
                </a:lnSpc>
              </a:pPr>
              <a:r>
                <a:rPr lang="en-US" sz="4399" dirty="0">
                  <a:solidFill>
                    <a:srgbClr val="634C50"/>
                  </a:solidFill>
                  <a:latin typeface="Source Sans Pro Bold"/>
                  <a:ea typeface="Source Sans Pro Bold"/>
                  <a:cs typeface="Source Sans Pro Bold"/>
                  <a:sym typeface="Source Sans Pro Bold"/>
                </a:rPr>
                <a:t>WOODEN BOTTLE OPENERS</a:t>
              </a:r>
            </a:p>
          </p:txBody>
        </p:sp>
        <p:sp>
          <p:nvSpPr>
            <p:cNvPr id="11" name="TextBox 11"/>
            <p:cNvSpPr txBox="1"/>
            <p:nvPr/>
          </p:nvSpPr>
          <p:spPr>
            <a:xfrm>
              <a:off x="-236935" y="329156"/>
              <a:ext cx="10056679" cy="4612459"/>
            </a:xfrm>
            <a:prstGeom prst="rect">
              <a:avLst/>
            </a:prstGeom>
          </p:spPr>
          <p:txBody>
            <a:bodyPr lIns="0" tIns="0" rIns="0" bIns="0" rtlCol="0" anchor="t">
              <a:spAutoFit/>
            </a:bodyPr>
            <a:lstStyle/>
            <a:p>
              <a:pPr algn="l">
                <a:lnSpc>
                  <a:spcPts val="3360"/>
                </a:lnSpc>
              </a:pPr>
              <a:r>
                <a:rPr lang="en-US" sz="2400" dirty="0">
                  <a:solidFill>
                    <a:srgbClr val="634C50"/>
                  </a:solidFill>
                  <a:latin typeface="Source Sans Pro"/>
                  <a:ea typeface="Source Sans Pro"/>
                  <a:cs typeface="Source Sans Pro"/>
                  <a:sym typeface="Source Sans Pro"/>
                </a:rPr>
                <a:t>BOAR044</a:t>
              </a:r>
            </a:p>
            <a:p>
              <a:pPr algn="l">
                <a:lnSpc>
                  <a:spcPts val="3360"/>
                </a:lnSpc>
              </a:pPr>
              <a:r>
                <a:rPr lang="en-US" sz="2400" dirty="0">
                  <a:solidFill>
                    <a:srgbClr val="634C50"/>
                  </a:solidFill>
                  <a:latin typeface="Source Sans Pro"/>
                  <a:ea typeface="Source Sans Pro"/>
                  <a:cs typeface="Source Sans Pro"/>
                  <a:sym typeface="Source Sans Pro"/>
                </a:rPr>
                <a:t>Mpho Wooden T Bottle Opener</a:t>
              </a:r>
            </a:p>
            <a:p>
              <a:pPr algn="l">
                <a:lnSpc>
                  <a:spcPts val="3360"/>
                </a:lnSpc>
              </a:pPr>
              <a:r>
                <a:rPr lang="en-US" sz="2400" dirty="0">
                  <a:solidFill>
                    <a:srgbClr val="634C50"/>
                  </a:solidFill>
                  <a:latin typeface="Source Sans Pro"/>
                  <a:ea typeface="Source Sans Pro"/>
                  <a:cs typeface="Source Sans Pro"/>
                  <a:sym typeface="Source Sans Pro"/>
                </a:rPr>
                <a:t>Wood &amp; Metal | 7mm </a:t>
              </a:r>
            </a:p>
            <a:p>
              <a:pPr algn="l">
                <a:lnSpc>
                  <a:spcPts val="3359"/>
                </a:lnSpc>
              </a:pPr>
              <a:r>
                <a:rPr lang="en-US" sz="2400" dirty="0">
                  <a:solidFill>
                    <a:srgbClr val="634C50"/>
                  </a:solidFill>
                  <a:latin typeface="Source Sans Pro"/>
                  <a:ea typeface="Source Sans Pro"/>
                  <a:cs typeface="Source Sans Pro"/>
                  <a:sym typeface="Source Sans Pro"/>
                </a:rPr>
                <a:t>size | 45mm x 90mm</a:t>
              </a:r>
            </a:p>
            <a:p>
              <a:pPr algn="l">
                <a:lnSpc>
                  <a:spcPts val="3359"/>
                </a:lnSpc>
              </a:pPr>
              <a:r>
                <a:rPr lang="en-US" sz="2400" dirty="0">
                  <a:solidFill>
                    <a:srgbClr val="634C50"/>
                  </a:solidFill>
                  <a:latin typeface="Source Sans Pro"/>
                  <a:ea typeface="Source Sans Pro"/>
                  <a:cs typeface="Source Sans Pro"/>
                  <a:sym typeface="Source Sans Pro"/>
                </a:rPr>
                <a:t>Supplied in Kraft Box</a:t>
              </a:r>
            </a:p>
            <a:p>
              <a:pPr algn="l">
                <a:lnSpc>
                  <a:spcPts val="3359"/>
                </a:lnSpc>
              </a:pPr>
              <a:r>
                <a:rPr lang="en-US" sz="2400" dirty="0">
                  <a:solidFill>
                    <a:srgbClr val="634C50"/>
                  </a:solidFill>
                  <a:latin typeface="Source Sans Pro"/>
                  <a:ea typeface="Source Sans Pro"/>
                  <a:cs typeface="Source Sans Pro"/>
                  <a:sym typeface="Source Sans Pro"/>
                </a:rPr>
                <a:t>MOQ  100 units</a:t>
              </a:r>
            </a:p>
            <a:p>
              <a:pPr algn="l">
                <a:lnSpc>
                  <a:spcPts val="3359"/>
                </a:lnSpc>
              </a:pPr>
              <a:r>
                <a:rPr lang="en-US" sz="2400" dirty="0">
                  <a:solidFill>
                    <a:srgbClr val="634C50"/>
                  </a:solidFill>
                  <a:latin typeface="Source Sans Pro"/>
                  <a:ea typeface="Source Sans Pro"/>
                  <a:cs typeface="Source Sans Pro"/>
                  <a:sym typeface="Source Sans Pro"/>
                </a:rPr>
                <a:t>Selling price: R</a:t>
              </a:r>
            </a:p>
            <a:p>
              <a:pPr algn="l">
                <a:lnSpc>
                  <a:spcPts val="3359"/>
                </a:lnSpc>
              </a:pPr>
              <a:endParaRPr lang="en-US" sz="2400" dirty="0">
                <a:solidFill>
                  <a:srgbClr val="634C50"/>
                </a:solidFill>
                <a:latin typeface="Source Sans Pro"/>
                <a:ea typeface="Source Sans Pro"/>
                <a:cs typeface="Source Sans Pro"/>
                <a:sym typeface="Source Sans Pro"/>
              </a:endParaRPr>
            </a:p>
          </p:txBody>
        </p:sp>
      </p:grpSp>
      <p:grpSp>
        <p:nvGrpSpPr>
          <p:cNvPr id="12" name="Group 12"/>
          <p:cNvGrpSpPr/>
          <p:nvPr/>
        </p:nvGrpSpPr>
        <p:grpSpPr>
          <a:xfrm>
            <a:off x="9144000" y="5467406"/>
            <a:ext cx="7558640" cy="3895362"/>
            <a:chOff x="-236935" y="-1138548"/>
            <a:chExt cx="10078187" cy="5193816"/>
          </a:xfrm>
        </p:grpSpPr>
        <p:sp>
          <p:nvSpPr>
            <p:cNvPr id="13" name="TextBox 13"/>
            <p:cNvSpPr txBox="1"/>
            <p:nvPr/>
          </p:nvSpPr>
          <p:spPr>
            <a:xfrm>
              <a:off x="0" y="-76200"/>
              <a:ext cx="9841252" cy="968488"/>
            </a:xfrm>
            <a:prstGeom prst="rect">
              <a:avLst/>
            </a:prstGeom>
          </p:spPr>
          <p:txBody>
            <a:bodyPr lIns="0" tIns="0" rIns="0" bIns="0" rtlCol="0" anchor="t">
              <a:spAutoFit/>
            </a:bodyPr>
            <a:lstStyle/>
            <a:p>
              <a:pPr algn="l">
                <a:lnSpc>
                  <a:spcPts val="6159"/>
                </a:lnSpc>
              </a:pPr>
              <a:endParaRPr/>
            </a:p>
          </p:txBody>
        </p:sp>
        <p:sp>
          <p:nvSpPr>
            <p:cNvPr id="14" name="TextBox 14"/>
            <p:cNvSpPr txBox="1"/>
            <p:nvPr/>
          </p:nvSpPr>
          <p:spPr>
            <a:xfrm>
              <a:off x="-236935" y="-1138548"/>
              <a:ext cx="9834575" cy="5193816"/>
            </a:xfrm>
            <a:prstGeom prst="rect">
              <a:avLst/>
            </a:prstGeom>
          </p:spPr>
          <p:txBody>
            <a:bodyPr lIns="0" tIns="0" rIns="0" bIns="0" rtlCol="0" anchor="t">
              <a:spAutoFit/>
            </a:bodyPr>
            <a:lstStyle/>
            <a:p>
              <a:pPr algn="l">
                <a:lnSpc>
                  <a:spcPts val="3360"/>
                </a:lnSpc>
              </a:pPr>
              <a:r>
                <a:rPr lang="en-US" sz="2400" dirty="0">
                  <a:solidFill>
                    <a:srgbClr val="634C50"/>
                  </a:solidFill>
                  <a:latin typeface="Source Sans Pro"/>
                  <a:ea typeface="Source Sans Pro"/>
                  <a:cs typeface="Source Sans Pro"/>
                  <a:sym typeface="Source Sans Pro"/>
                </a:rPr>
                <a:t>BOAR043</a:t>
              </a:r>
            </a:p>
            <a:p>
              <a:pPr algn="l">
                <a:lnSpc>
                  <a:spcPts val="3360"/>
                </a:lnSpc>
              </a:pPr>
              <a:r>
                <a:rPr lang="en-US" sz="2400" dirty="0">
                  <a:solidFill>
                    <a:srgbClr val="634C50"/>
                  </a:solidFill>
                  <a:latin typeface="Source Sans Pro"/>
                  <a:ea typeface="Source Sans Pro"/>
                  <a:cs typeface="Source Sans Pro"/>
                  <a:sym typeface="Source Sans Pro"/>
                </a:rPr>
                <a:t>Mpho Wooden Figure Bottle Opener</a:t>
              </a:r>
            </a:p>
            <a:p>
              <a:pPr algn="l">
                <a:lnSpc>
                  <a:spcPts val="3360"/>
                </a:lnSpc>
              </a:pPr>
              <a:r>
                <a:rPr lang="en-US" sz="2400" dirty="0">
                  <a:solidFill>
                    <a:srgbClr val="634C50"/>
                  </a:solidFill>
                  <a:latin typeface="Source Sans Pro"/>
                  <a:ea typeface="Source Sans Pro"/>
                  <a:cs typeface="Source Sans Pro"/>
                  <a:sym typeface="Source Sans Pro"/>
                </a:rPr>
                <a:t>Wood &amp; Metal | 7mm </a:t>
              </a:r>
            </a:p>
            <a:p>
              <a:pPr algn="l">
                <a:lnSpc>
                  <a:spcPts val="3360"/>
                </a:lnSpc>
              </a:pPr>
              <a:r>
                <a:rPr lang="en-US" sz="2400" dirty="0">
                  <a:solidFill>
                    <a:srgbClr val="634C50"/>
                  </a:solidFill>
                  <a:latin typeface="Source Sans Pro"/>
                  <a:ea typeface="Source Sans Pro"/>
                  <a:cs typeface="Source Sans Pro"/>
                  <a:sym typeface="Source Sans Pro"/>
                </a:rPr>
                <a:t>size | 45mm x 90mm</a:t>
              </a:r>
            </a:p>
            <a:p>
              <a:pPr algn="l">
                <a:lnSpc>
                  <a:spcPts val="3360"/>
                </a:lnSpc>
              </a:pPr>
              <a:r>
                <a:rPr lang="en-US" sz="2400" dirty="0">
                  <a:solidFill>
                    <a:srgbClr val="634C50"/>
                  </a:solidFill>
                  <a:latin typeface="Source Sans Pro"/>
                  <a:ea typeface="Source Sans Pro"/>
                  <a:cs typeface="Source Sans Pro"/>
                  <a:sym typeface="Source Sans Pro"/>
                </a:rPr>
                <a:t>Supplied in Kraft Box</a:t>
              </a:r>
            </a:p>
            <a:p>
              <a:pPr algn="l">
                <a:lnSpc>
                  <a:spcPts val="3359"/>
                </a:lnSpc>
              </a:pPr>
              <a:r>
                <a:rPr lang="en-US" sz="2400" dirty="0">
                  <a:solidFill>
                    <a:srgbClr val="634C50"/>
                  </a:solidFill>
                  <a:latin typeface="Source Sans Pro"/>
                  <a:ea typeface="Source Sans Pro"/>
                  <a:cs typeface="Source Sans Pro"/>
                  <a:sym typeface="Source Sans Pro"/>
                </a:rPr>
                <a:t>MOQ  100 units</a:t>
              </a:r>
            </a:p>
            <a:p>
              <a:pPr algn="l">
                <a:lnSpc>
                  <a:spcPts val="3359"/>
                </a:lnSpc>
              </a:pPr>
              <a:r>
                <a:rPr lang="en-US" sz="2400" dirty="0">
                  <a:solidFill>
                    <a:srgbClr val="634C50"/>
                  </a:solidFill>
                  <a:latin typeface="Source Sans Pro"/>
                  <a:ea typeface="Source Sans Pro"/>
                  <a:cs typeface="Source Sans Pro"/>
                  <a:sym typeface="Source Sans Pro"/>
                </a:rPr>
                <a:t>Selling price: R</a:t>
              </a:r>
            </a:p>
            <a:p>
              <a:pPr algn="l">
                <a:lnSpc>
                  <a:spcPts val="3360"/>
                </a:lnSpc>
              </a:pPr>
              <a:endParaRPr lang="en-US" sz="2400" dirty="0">
                <a:solidFill>
                  <a:srgbClr val="634C50"/>
                </a:solidFill>
                <a:latin typeface="Source Sans Pro"/>
                <a:ea typeface="Source Sans Pro"/>
                <a:cs typeface="Source Sans Pro"/>
                <a:sym typeface="Source Sans Pro"/>
              </a:endParaRPr>
            </a:p>
            <a:p>
              <a:pPr algn="l">
                <a:lnSpc>
                  <a:spcPts val="3359"/>
                </a:lnSpc>
              </a:pPr>
              <a:endParaRPr lang="en-US" sz="2400" dirty="0">
                <a:solidFill>
                  <a:srgbClr val="634C50"/>
                </a:solidFill>
                <a:latin typeface="Source Sans Pro"/>
                <a:ea typeface="Source Sans Pro"/>
                <a:cs typeface="Source Sans Pro"/>
                <a:sym typeface="Source Sans Pro"/>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838953" cy="10287000"/>
            <a:chOff x="0" y="0"/>
            <a:chExt cx="14451937" cy="13716000"/>
          </a:xfrm>
        </p:grpSpPr>
        <p:pic>
          <p:nvPicPr>
            <p:cNvPr id="3" name="Picture 3"/>
            <p:cNvPicPr>
              <a:picLocks noChangeAspect="1"/>
            </p:cNvPicPr>
            <p:nvPr/>
          </p:nvPicPr>
          <p:blipFill>
            <a:blip r:embed="rId2"/>
            <a:srcRect l="29469" r="29469"/>
            <a:stretch>
              <a:fillRect/>
            </a:stretch>
          </p:blipFill>
          <p:spPr>
            <a:xfrm>
              <a:off x="0" y="0"/>
              <a:ext cx="14451937" cy="13716000"/>
            </a:xfrm>
            <a:prstGeom prst="rect">
              <a:avLst/>
            </a:prstGeom>
          </p:spPr>
        </p:pic>
      </p:grpSp>
      <p:sp>
        <p:nvSpPr>
          <p:cNvPr id="4" name="Freeform 4"/>
          <p:cNvSpPr/>
          <p:nvPr/>
        </p:nvSpPr>
        <p:spPr>
          <a:xfrm>
            <a:off x="0" y="-93804"/>
            <a:ext cx="18288000" cy="10380804"/>
          </a:xfrm>
          <a:custGeom>
            <a:avLst/>
            <a:gdLst/>
            <a:ahLst/>
            <a:cxnLst/>
            <a:rect l="l" t="t" r="r" b="b"/>
            <a:pathLst>
              <a:path w="20931623" h="12086572">
                <a:moveTo>
                  <a:pt x="0" y="0"/>
                </a:moveTo>
                <a:lnTo>
                  <a:pt x="20931623" y="0"/>
                </a:lnTo>
                <a:lnTo>
                  <a:pt x="20931623" y="12086572"/>
                </a:lnTo>
                <a:lnTo>
                  <a:pt x="0" y="12086572"/>
                </a:lnTo>
                <a:lnTo>
                  <a:pt x="0" y="0"/>
                </a:lnTo>
                <a:close/>
              </a:path>
            </a:pathLst>
          </a:custGeom>
          <a:blipFill>
            <a:blip r:embed="rId3"/>
            <a:stretch>
              <a:fillRect l="-1204" t="-5406" b="-5406"/>
            </a:stretch>
          </a:blipFill>
        </p:spPr>
        <p:txBody>
          <a:bodyPr/>
          <a:lstStyle/>
          <a:p>
            <a:endParaRPr lang="en-US"/>
          </a:p>
        </p:txBody>
      </p:sp>
      <p:sp>
        <p:nvSpPr>
          <p:cNvPr id="5" name="Freeform 5"/>
          <p:cNvSpPr/>
          <p:nvPr/>
        </p:nvSpPr>
        <p:spPr>
          <a:xfrm>
            <a:off x="16342440" y="244384"/>
            <a:ext cx="1833721" cy="899097"/>
          </a:xfrm>
          <a:custGeom>
            <a:avLst/>
            <a:gdLst/>
            <a:ahLst/>
            <a:cxnLst/>
            <a:rect l="l" t="t" r="r" b="b"/>
            <a:pathLst>
              <a:path w="1833721" h="899097">
                <a:moveTo>
                  <a:pt x="0" y="0"/>
                </a:moveTo>
                <a:lnTo>
                  <a:pt x="1833720" y="0"/>
                </a:lnTo>
                <a:lnTo>
                  <a:pt x="1833720" y="899098"/>
                </a:lnTo>
                <a:lnTo>
                  <a:pt x="0" y="899098"/>
                </a:lnTo>
                <a:lnTo>
                  <a:pt x="0" y="0"/>
                </a:lnTo>
                <a:close/>
              </a:path>
            </a:pathLst>
          </a:custGeom>
          <a:blipFill>
            <a:blip r:embed="rId4"/>
            <a:stretch>
              <a:fillRect/>
            </a:stretch>
          </a:blipFill>
        </p:spPr>
        <p:txBody>
          <a:bodyPr/>
          <a:lstStyle/>
          <a:p>
            <a:endParaRPr lang="en-US"/>
          </a:p>
        </p:txBody>
      </p:sp>
      <p:sp>
        <p:nvSpPr>
          <p:cNvPr id="6" name="Freeform 6"/>
          <p:cNvSpPr/>
          <p:nvPr/>
        </p:nvSpPr>
        <p:spPr>
          <a:xfrm>
            <a:off x="660258" y="63307"/>
            <a:ext cx="7842979" cy="7031986"/>
          </a:xfrm>
          <a:custGeom>
            <a:avLst/>
            <a:gdLst/>
            <a:ahLst/>
            <a:cxnLst/>
            <a:rect l="l" t="t" r="r" b="b"/>
            <a:pathLst>
              <a:path w="7842979" h="7031986">
                <a:moveTo>
                  <a:pt x="0" y="0"/>
                </a:moveTo>
                <a:lnTo>
                  <a:pt x="7842979" y="0"/>
                </a:lnTo>
                <a:lnTo>
                  <a:pt x="7842979" y="7031986"/>
                </a:lnTo>
                <a:lnTo>
                  <a:pt x="0" y="7031986"/>
                </a:lnTo>
                <a:lnTo>
                  <a:pt x="0" y="0"/>
                </a:lnTo>
                <a:close/>
              </a:path>
            </a:pathLst>
          </a:custGeom>
          <a:blipFill>
            <a:blip r:embed="rId5"/>
            <a:stretch>
              <a:fillRect l="-2036" t="-11934" r="-2036" b="-5303"/>
            </a:stretch>
          </a:blipFill>
        </p:spPr>
        <p:txBody>
          <a:bodyPr/>
          <a:lstStyle/>
          <a:p>
            <a:endParaRPr lang="en-US"/>
          </a:p>
        </p:txBody>
      </p:sp>
      <p:sp>
        <p:nvSpPr>
          <p:cNvPr id="7" name="Freeform 7"/>
          <p:cNvSpPr/>
          <p:nvPr/>
        </p:nvSpPr>
        <p:spPr>
          <a:xfrm>
            <a:off x="8797632" y="106675"/>
            <a:ext cx="7198440" cy="6945250"/>
          </a:xfrm>
          <a:custGeom>
            <a:avLst/>
            <a:gdLst/>
            <a:ahLst/>
            <a:cxnLst/>
            <a:rect l="l" t="t" r="r" b="b"/>
            <a:pathLst>
              <a:path w="7198440" h="6945250">
                <a:moveTo>
                  <a:pt x="0" y="0"/>
                </a:moveTo>
                <a:lnTo>
                  <a:pt x="7198440" y="0"/>
                </a:lnTo>
                <a:lnTo>
                  <a:pt x="7198440" y="6945250"/>
                </a:lnTo>
                <a:lnTo>
                  <a:pt x="0" y="6945250"/>
                </a:lnTo>
                <a:lnTo>
                  <a:pt x="0" y="0"/>
                </a:lnTo>
                <a:close/>
              </a:path>
            </a:pathLst>
          </a:custGeom>
          <a:blipFill>
            <a:blip r:embed="rId6"/>
            <a:stretch>
              <a:fillRect b="-4844"/>
            </a:stretch>
          </a:blipFill>
        </p:spPr>
        <p:txBody>
          <a:bodyPr/>
          <a:lstStyle/>
          <a:p>
            <a:endParaRPr lang="en-US"/>
          </a:p>
        </p:txBody>
      </p:sp>
      <p:sp>
        <p:nvSpPr>
          <p:cNvPr id="8" name="Freeform 8"/>
          <p:cNvSpPr/>
          <p:nvPr/>
        </p:nvSpPr>
        <p:spPr>
          <a:xfrm>
            <a:off x="16550576" y="8521892"/>
            <a:ext cx="1417447" cy="1472816"/>
          </a:xfrm>
          <a:custGeom>
            <a:avLst/>
            <a:gdLst/>
            <a:ahLst/>
            <a:cxnLst/>
            <a:rect l="l" t="t" r="r" b="b"/>
            <a:pathLst>
              <a:path w="1417447" h="1472816">
                <a:moveTo>
                  <a:pt x="0" y="0"/>
                </a:moveTo>
                <a:lnTo>
                  <a:pt x="1417448" y="0"/>
                </a:lnTo>
                <a:lnTo>
                  <a:pt x="1417448" y="1472816"/>
                </a:lnTo>
                <a:lnTo>
                  <a:pt x="0" y="1472816"/>
                </a:lnTo>
                <a:lnTo>
                  <a:pt x="0" y="0"/>
                </a:lnTo>
                <a:close/>
              </a:path>
            </a:pathLst>
          </a:custGeom>
          <a:blipFill>
            <a:blip r:embed="rId7"/>
            <a:stretch>
              <a:fillRect/>
            </a:stretch>
          </a:blipFill>
        </p:spPr>
        <p:txBody>
          <a:bodyPr/>
          <a:lstStyle/>
          <a:p>
            <a:endParaRPr lang="en-US"/>
          </a:p>
        </p:txBody>
      </p:sp>
      <p:grpSp>
        <p:nvGrpSpPr>
          <p:cNvPr id="9" name="Group 9"/>
          <p:cNvGrpSpPr/>
          <p:nvPr/>
        </p:nvGrpSpPr>
        <p:grpSpPr>
          <a:xfrm>
            <a:off x="719871" y="7000961"/>
            <a:ext cx="7547631" cy="3669460"/>
            <a:chOff x="79484" y="-482940"/>
            <a:chExt cx="10063508" cy="4892613"/>
          </a:xfrm>
        </p:grpSpPr>
        <p:sp>
          <p:nvSpPr>
            <p:cNvPr id="10" name="TextBox 10"/>
            <p:cNvSpPr txBox="1"/>
            <p:nvPr/>
          </p:nvSpPr>
          <p:spPr>
            <a:xfrm>
              <a:off x="79484" y="-482940"/>
              <a:ext cx="10063508" cy="968488"/>
            </a:xfrm>
            <a:prstGeom prst="rect">
              <a:avLst/>
            </a:prstGeom>
          </p:spPr>
          <p:txBody>
            <a:bodyPr lIns="0" tIns="0" rIns="0" bIns="0" rtlCol="0" anchor="t">
              <a:spAutoFit/>
            </a:bodyPr>
            <a:lstStyle/>
            <a:p>
              <a:pPr algn="l">
                <a:lnSpc>
                  <a:spcPts val="6159"/>
                </a:lnSpc>
              </a:pPr>
              <a:r>
                <a:rPr lang="en-US" sz="4399" dirty="0">
                  <a:solidFill>
                    <a:srgbClr val="634C50"/>
                  </a:solidFill>
                  <a:latin typeface="Source Sans Pro Bold"/>
                  <a:ea typeface="Source Sans Pro Bold"/>
                  <a:cs typeface="Source Sans Pro Bold"/>
                  <a:sym typeface="Source Sans Pro Bold"/>
                </a:rPr>
                <a:t>WOODEN BOTTLE OPENERS</a:t>
              </a:r>
            </a:p>
          </p:txBody>
        </p:sp>
        <p:sp>
          <p:nvSpPr>
            <p:cNvPr id="11" name="TextBox 11"/>
            <p:cNvSpPr txBox="1"/>
            <p:nvPr/>
          </p:nvSpPr>
          <p:spPr>
            <a:xfrm>
              <a:off x="79484" y="378569"/>
              <a:ext cx="10056678" cy="4031104"/>
            </a:xfrm>
            <a:prstGeom prst="rect">
              <a:avLst/>
            </a:prstGeom>
          </p:spPr>
          <p:txBody>
            <a:bodyPr lIns="0" tIns="0" rIns="0" bIns="0" rtlCol="0" anchor="t">
              <a:spAutoFit/>
            </a:bodyPr>
            <a:lstStyle/>
            <a:p>
              <a:pPr algn="l">
                <a:lnSpc>
                  <a:spcPts val="3360"/>
                </a:lnSpc>
              </a:pPr>
              <a:r>
                <a:rPr lang="en-US" sz="2400" dirty="0">
                  <a:solidFill>
                    <a:srgbClr val="634C50"/>
                  </a:solidFill>
                  <a:latin typeface="Source Sans Pro"/>
                  <a:ea typeface="Source Sans Pro"/>
                  <a:cs typeface="Source Sans Pro"/>
                  <a:sym typeface="Source Sans Pro"/>
                </a:rPr>
                <a:t>BOAR045</a:t>
              </a:r>
            </a:p>
            <a:p>
              <a:pPr algn="l">
                <a:lnSpc>
                  <a:spcPts val="3360"/>
                </a:lnSpc>
              </a:pPr>
              <a:r>
                <a:rPr lang="en-US" sz="2400" dirty="0">
                  <a:solidFill>
                    <a:srgbClr val="634C50"/>
                  </a:solidFill>
                  <a:latin typeface="Source Sans Pro"/>
                  <a:ea typeface="Source Sans Pro"/>
                  <a:cs typeface="Source Sans Pro"/>
                  <a:sym typeface="Source Sans Pro"/>
                </a:rPr>
                <a:t>Mpho Wooden </a:t>
              </a:r>
              <a:r>
                <a:rPr lang="en-US" sz="2400" dirty="0" err="1">
                  <a:solidFill>
                    <a:srgbClr val="634C50"/>
                  </a:solidFill>
                  <a:latin typeface="Source Sans Pro"/>
                  <a:ea typeface="Source Sans Pro"/>
                  <a:cs typeface="Source Sans Pro"/>
                  <a:sym typeface="Source Sans Pro"/>
                </a:rPr>
                <a:t>Tound</a:t>
              </a:r>
              <a:r>
                <a:rPr lang="en-US" sz="2400" dirty="0">
                  <a:solidFill>
                    <a:srgbClr val="634C50"/>
                  </a:solidFill>
                  <a:latin typeface="Source Sans Pro"/>
                  <a:ea typeface="Source Sans Pro"/>
                  <a:cs typeface="Source Sans Pro"/>
                  <a:sym typeface="Source Sans Pro"/>
                </a:rPr>
                <a:t> T Bottle Opener</a:t>
              </a:r>
            </a:p>
            <a:p>
              <a:pPr algn="l">
                <a:lnSpc>
                  <a:spcPts val="3360"/>
                </a:lnSpc>
              </a:pPr>
              <a:r>
                <a:rPr lang="en-US" sz="2400" dirty="0">
                  <a:solidFill>
                    <a:srgbClr val="634C50"/>
                  </a:solidFill>
                  <a:latin typeface="Source Sans Pro"/>
                  <a:ea typeface="Source Sans Pro"/>
                  <a:cs typeface="Source Sans Pro"/>
                  <a:sym typeface="Source Sans Pro"/>
                </a:rPr>
                <a:t>Wood &amp; Metal | 7mm </a:t>
              </a:r>
            </a:p>
            <a:p>
              <a:pPr algn="l">
                <a:lnSpc>
                  <a:spcPts val="3359"/>
                </a:lnSpc>
              </a:pPr>
              <a:r>
                <a:rPr lang="en-US" sz="2400" dirty="0">
                  <a:solidFill>
                    <a:srgbClr val="634C50"/>
                  </a:solidFill>
                  <a:latin typeface="Source Sans Pro"/>
                  <a:ea typeface="Source Sans Pro"/>
                  <a:cs typeface="Source Sans Pro"/>
                  <a:sym typeface="Source Sans Pro"/>
                </a:rPr>
                <a:t>size | 45mm x 90mm</a:t>
              </a:r>
            </a:p>
            <a:p>
              <a:pPr algn="l">
                <a:lnSpc>
                  <a:spcPts val="3359"/>
                </a:lnSpc>
              </a:pPr>
              <a:r>
                <a:rPr lang="en-US" sz="2400" dirty="0">
                  <a:solidFill>
                    <a:srgbClr val="634C50"/>
                  </a:solidFill>
                  <a:latin typeface="Source Sans Pro"/>
                  <a:ea typeface="Source Sans Pro"/>
                  <a:cs typeface="Source Sans Pro"/>
                  <a:sym typeface="Source Sans Pro"/>
                </a:rPr>
                <a:t>Supplied in Kraft Box</a:t>
              </a:r>
            </a:p>
            <a:p>
              <a:pPr algn="l">
                <a:lnSpc>
                  <a:spcPts val="3359"/>
                </a:lnSpc>
              </a:pPr>
              <a:r>
                <a:rPr lang="en-US" sz="2400" dirty="0">
                  <a:solidFill>
                    <a:srgbClr val="634C50"/>
                  </a:solidFill>
                  <a:latin typeface="Source Sans Pro"/>
                  <a:ea typeface="Source Sans Pro"/>
                  <a:cs typeface="Source Sans Pro"/>
                  <a:sym typeface="Source Sans Pro"/>
                </a:rPr>
                <a:t>MOQ  100 units    Selling price: R</a:t>
              </a:r>
            </a:p>
            <a:p>
              <a:pPr algn="l">
                <a:lnSpc>
                  <a:spcPts val="3359"/>
                </a:lnSpc>
              </a:pPr>
              <a:endParaRPr lang="en-US" sz="2400" dirty="0">
                <a:solidFill>
                  <a:srgbClr val="634C50"/>
                </a:solidFill>
                <a:latin typeface="Source Sans Pro"/>
                <a:ea typeface="Source Sans Pro"/>
                <a:cs typeface="Source Sans Pro"/>
                <a:sym typeface="Source Sans Pro"/>
              </a:endParaRPr>
            </a:p>
          </p:txBody>
        </p:sp>
      </p:grpSp>
      <p:grpSp>
        <p:nvGrpSpPr>
          <p:cNvPr id="12" name="Group 12"/>
          <p:cNvGrpSpPr/>
          <p:nvPr/>
        </p:nvGrpSpPr>
        <p:grpSpPr>
          <a:xfrm>
            <a:off x="8966509" y="7212071"/>
            <a:ext cx="7558430" cy="3390147"/>
            <a:chOff x="-236655" y="-76200"/>
            <a:chExt cx="10077907" cy="4520196"/>
          </a:xfrm>
        </p:grpSpPr>
        <p:sp>
          <p:nvSpPr>
            <p:cNvPr id="13" name="TextBox 13"/>
            <p:cNvSpPr txBox="1"/>
            <p:nvPr/>
          </p:nvSpPr>
          <p:spPr>
            <a:xfrm>
              <a:off x="0" y="-76200"/>
              <a:ext cx="9841252" cy="968488"/>
            </a:xfrm>
            <a:prstGeom prst="rect">
              <a:avLst/>
            </a:prstGeom>
          </p:spPr>
          <p:txBody>
            <a:bodyPr lIns="0" tIns="0" rIns="0" bIns="0" rtlCol="0" anchor="t">
              <a:spAutoFit/>
            </a:bodyPr>
            <a:lstStyle/>
            <a:p>
              <a:pPr algn="l">
                <a:lnSpc>
                  <a:spcPts val="6159"/>
                </a:lnSpc>
              </a:pPr>
              <a:endParaRPr/>
            </a:p>
          </p:txBody>
        </p:sp>
        <p:sp>
          <p:nvSpPr>
            <p:cNvPr id="14" name="TextBox 14"/>
            <p:cNvSpPr txBox="1"/>
            <p:nvPr/>
          </p:nvSpPr>
          <p:spPr>
            <a:xfrm>
              <a:off x="-236655" y="412892"/>
              <a:ext cx="9834575" cy="4031104"/>
            </a:xfrm>
            <a:prstGeom prst="rect">
              <a:avLst/>
            </a:prstGeom>
          </p:spPr>
          <p:txBody>
            <a:bodyPr lIns="0" tIns="0" rIns="0" bIns="0" rtlCol="0" anchor="t">
              <a:spAutoFit/>
            </a:bodyPr>
            <a:lstStyle/>
            <a:p>
              <a:pPr algn="l">
                <a:lnSpc>
                  <a:spcPts val="3360"/>
                </a:lnSpc>
              </a:pPr>
              <a:r>
                <a:rPr lang="en-US" sz="2400" dirty="0">
                  <a:solidFill>
                    <a:srgbClr val="634C50"/>
                  </a:solidFill>
                  <a:latin typeface="Source Sans Pro"/>
                  <a:ea typeface="Source Sans Pro"/>
                  <a:cs typeface="Source Sans Pro"/>
                  <a:sym typeface="Source Sans Pro"/>
                </a:rPr>
                <a:t>BOAR040</a:t>
              </a:r>
            </a:p>
            <a:p>
              <a:pPr algn="l">
                <a:lnSpc>
                  <a:spcPts val="3360"/>
                </a:lnSpc>
              </a:pPr>
              <a:r>
                <a:rPr lang="en-US" sz="2400" dirty="0">
                  <a:solidFill>
                    <a:srgbClr val="634C50"/>
                  </a:solidFill>
                  <a:latin typeface="Source Sans Pro"/>
                  <a:ea typeface="Source Sans Pro"/>
                  <a:cs typeface="Source Sans Pro"/>
                  <a:sym typeface="Source Sans Pro"/>
                </a:rPr>
                <a:t>Mpho Wooden Bottle Opener</a:t>
              </a:r>
            </a:p>
            <a:p>
              <a:pPr algn="l">
                <a:lnSpc>
                  <a:spcPts val="3360"/>
                </a:lnSpc>
              </a:pPr>
              <a:r>
                <a:rPr lang="en-US" sz="2400" dirty="0">
                  <a:solidFill>
                    <a:srgbClr val="634C50"/>
                  </a:solidFill>
                  <a:latin typeface="Source Sans Pro"/>
                  <a:ea typeface="Source Sans Pro"/>
                  <a:cs typeface="Source Sans Pro"/>
                  <a:sym typeface="Source Sans Pro"/>
                </a:rPr>
                <a:t>Wood &amp; Metal | 8mm </a:t>
              </a:r>
            </a:p>
            <a:p>
              <a:pPr algn="l">
                <a:lnSpc>
                  <a:spcPts val="3360"/>
                </a:lnSpc>
              </a:pPr>
              <a:r>
                <a:rPr lang="en-US" sz="2400" dirty="0">
                  <a:solidFill>
                    <a:srgbClr val="634C50"/>
                  </a:solidFill>
                  <a:latin typeface="Source Sans Pro"/>
                  <a:ea typeface="Source Sans Pro"/>
                  <a:cs typeface="Source Sans Pro"/>
                  <a:sym typeface="Source Sans Pro"/>
                </a:rPr>
                <a:t>size | 45mm x 90mm</a:t>
              </a:r>
            </a:p>
            <a:p>
              <a:pPr algn="l">
                <a:lnSpc>
                  <a:spcPts val="3360"/>
                </a:lnSpc>
              </a:pPr>
              <a:r>
                <a:rPr lang="en-US" sz="2400" dirty="0">
                  <a:solidFill>
                    <a:srgbClr val="634C50"/>
                  </a:solidFill>
                  <a:latin typeface="Source Sans Pro"/>
                  <a:ea typeface="Source Sans Pro"/>
                  <a:cs typeface="Source Sans Pro"/>
                  <a:sym typeface="Source Sans Pro"/>
                </a:rPr>
                <a:t>Supplied in Kraft Box</a:t>
              </a:r>
            </a:p>
            <a:p>
              <a:pPr algn="l">
                <a:lnSpc>
                  <a:spcPts val="3359"/>
                </a:lnSpc>
              </a:pPr>
              <a:r>
                <a:rPr lang="en-US" sz="2400" dirty="0">
                  <a:solidFill>
                    <a:srgbClr val="634C50"/>
                  </a:solidFill>
                  <a:latin typeface="Source Sans Pro"/>
                  <a:ea typeface="Source Sans Pro"/>
                  <a:cs typeface="Source Sans Pro"/>
                  <a:sym typeface="Source Sans Pro"/>
                </a:rPr>
                <a:t>MOQ  100 units   Selling price: R</a:t>
              </a:r>
            </a:p>
            <a:p>
              <a:pPr algn="l">
                <a:lnSpc>
                  <a:spcPts val="3360"/>
                </a:lnSpc>
              </a:pPr>
              <a:endParaRPr lang="en-US" sz="2400" dirty="0">
                <a:solidFill>
                  <a:srgbClr val="634C50"/>
                </a:solidFill>
                <a:latin typeface="Source Sans Pro"/>
                <a:ea typeface="Source Sans Pro"/>
                <a:cs typeface="Source Sans Pro"/>
                <a:sym typeface="Source Sans Pro"/>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838953" cy="10287000"/>
            <a:chOff x="0" y="0"/>
            <a:chExt cx="14451937" cy="13716000"/>
          </a:xfrm>
        </p:grpSpPr>
        <p:pic>
          <p:nvPicPr>
            <p:cNvPr id="3" name="Picture 3"/>
            <p:cNvPicPr>
              <a:picLocks noChangeAspect="1"/>
            </p:cNvPicPr>
            <p:nvPr/>
          </p:nvPicPr>
          <p:blipFill>
            <a:blip r:embed="rId2"/>
            <a:srcRect l="29469" r="29469"/>
            <a:stretch>
              <a:fillRect/>
            </a:stretch>
          </p:blipFill>
          <p:spPr>
            <a:xfrm>
              <a:off x="0" y="0"/>
              <a:ext cx="14451937" cy="13716000"/>
            </a:xfrm>
            <a:prstGeom prst="rect">
              <a:avLst/>
            </a:prstGeom>
          </p:spPr>
        </p:pic>
      </p:grpSp>
      <p:sp>
        <p:nvSpPr>
          <p:cNvPr id="4" name="Freeform 4"/>
          <p:cNvSpPr/>
          <p:nvPr/>
        </p:nvSpPr>
        <p:spPr>
          <a:xfrm>
            <a:off x="-12262" y="-1"/>
            <a:ext cx="18300262" cy="10286999"/>
          </a:xfrm>
          <a:custGeom>
            <a:avLst/>
            <a:gdLst/>
            <a:ahLst/>
            <a:cxnLst/>
            <a:rect l="l" t="t" r="r" b="b"/>
            <a:pathLst>
              <a:path w="20931623" h="12086572">
                <a:moveTo>
                  <a:pt x="0" y="0"/>
                </a:moveTo>
                <a:lnTo>
                  <a:pt x="20931623" y="0"/>
                </a:lnTo>
                <a:lnTo>
                  <a:pt x="20931623" y="12086572"/>
                </a:lnTo>
                <a:lnTo>
                  <a:pt x="0" y="12086572"/>
                </a:lnTo>
                <a:lnTo>
                  <a:pt x="0" y="0"/>
                </a:lnTo>
                <a:close/>
              </a:path>
            </a:pathLst>
          </a:custGeom>
          <a:blipFill>
            <a:blip r:embed="rId3"/>
            <a:stretch>
              <a:fillRect l="-1204" t="-5406" b="-5406"/>
            </a:stretch>
          </a:blipFill>
        </p:spPr>
        <p:txBody>
          <a:bodyPr/>
          <a:lstStyle/>
          <a:p>
            <a:endParaRPr lang="en-US"/>
          </a:p>
        </p:txBody>
      </p:sp>
      <p:sp>
        <p:nvSpPr>
          <p:cNvPr id="5" name="Freeform 5"/>
          <p:cNvSpPr/>
          <p:nvPr/>
        </p:nvSpPr>
        <p:spPr>
          <a:xfrm>
            <a:off x="16342440" y="244384"/>
            <a:ext cx="1833721" cy="899097"/>
          </a:xfrm>
          <a:custGeom>
            <a:avLst/>
            <a:gdLst/>
            <a:ahLst/>
            <a:cxnLst/>
            <a:rect l="l" t="t" r="r" b="b"/>
            <a:pathLst>
              <a:path w="1833721" h="899097">
                <a:moveTo>
                  <a:pt x="0" y="0"/>
                </a:moveTo>
                <a:lnTo>
                  <a:pt x="1833720" y="0"/>
                </a:lnTo>
                <a:lnTo>
                  <a:pt x="1833720" y="899098"/>
                </a:lnTo>
                <a:lnTo>
                  <a:pt x="0" y="899098"/>
                </a:lnTo>
                <a:lnTo>
                  <a:pt x="0" y="0"/>
                </a:lnTo>
                <a:close/>
              </a:path>
            </a:pathLst>
          </a:custGeom>
          <a:blipFill>
            <a:blip r:embed="rId4"/>
            <a:stretch>
              <a:fillRect/>
            </a:stretch>
          </a:blipFill>
        </p:spPr>
        <p:txBody>
          <a:bodyPr/>
          <a:lstStyle/>
          <a:p>
            <a:endParaRPr lang="en-US"/>
          </a:p>
        </p:txBody>
      </p:sp>
      <p:sp>
        <p:nvSpPr>
          <p:cNvPr id="6" name="Freeform 6"/>
          <p:cNvSpPr/>
          <p:nvPr/>
        </p:nvSpPr>
        <p:spPr>
          <a:xfrm>
            <a:off x="16550576" y="8521892"/>
            <a:ext cx="1417447" cy="1472816"/>
          </a:xfrm>
          <a:custGeom>
            <a:avLst/>
            <a:gdLst/>
            <a:ahLst/>
            <a:cxnLst/>
            <a:rect l="l" t="t" r="r" b="b"/>
            <a:pathLst>
              <a:path w="1417447" h="1472816">
                <a:moveTo>
                  <a:pt x="0" y="0"/>
                </a:moveTo>
                <a:lnTo>
                  <a:pt x="1417448" y="0"/>
                </a:lnTo>
                <a:lnTo>
                  <a:pt x="1417448" y="1472816"/>
                </a:lnTo>
                <a:lnTo>
                  <a:pt x="0" y="1472816"/>
                </a:lnTo>
                <a:lnTo>
                  <a:pt x="0" y="0"/>
                </a:lnTo>
                <a:close/>
              </a:path>
            </a:pathLst>
          </a:custGeom>
          <a:blipFill>
            <a:blip r:embed="rId5"/>
            <a:stretch>
              <a:fillRect/>
            </a:stretch>
          </a:blipFill>
        </p:spPr>
        <p:txBody>
          <a:bodyPr/>
          <a:lstStyle/>
          <a:p>
            <a:endParaRPr lang="en-US"/>
          </a:p>
        </p:txBody>
      </p:sp>
      <p:sp>
        <p:nvSpPr>
          <p:cNvPr id="7" name="Freeform 7"/>
          <p:cNvSpPr/>
          <p:nvPr/>
        </p:nvSpPr>
        <p:spPr>
          <a:xfrm>
            <a:off x="8571209" y="138353"/>
            <a:ext cx="7098515" cy="6688973"/>
          </a:xfrm>
          <a:custGeom>
            <a:avLst/>
            <a:gdLst/>
            <a:ahLst/>
            <a:cxnLst/>
            <a:rect l="l" t="t" r="r" b="b"/>
            <a:pathLst>
              <a:path w="7098515" h="6688973">
                <a:moveTo>
                  <a:pt x="0" y="0"/>
                </a:moveTo>
                <a:lnTo>
                  <a:pt x="7098515" y="0"/>
                </a:lnTo>
                <a:lnTo>
                  <a:pt x="7098515" y="6688973"/>
                </a:lnTo>
                <a:lnTo>
                  <a:pt x="0" y="6688973"/>
                </a:lnTo>
                <a:lnTo>
                  <a:pt x="0" y="0"/>
                </a:lnTo>
                <a:close/>
              </a:path>
            </a:pathLst>
          </a:custGeom>
          <a:blipFill>
            <a:blip r:embed="rId6"/>
            <a:stretch>
              <a:fillRect b="-4726"/>
            </a:stretch>
          </a:blipFill>
        </p:spPr>
        <p:txBody>
          <a:bodyPr/>
          <a:lstStyle/>
          <a:p>
            <a:endParaRPr lang="en-US"/>
          </a:p>
        </p:txBody>
      </p:sp>
      <p:sp>
        <p:nvSpPr>
          <p:cNvPr id="8" name="Freeform 8"/>
          <p:cNvSpPr/>
          <p:nvPr/>
        </p:nvSpPr>
        <p:spPr>
          <a:xfrm>
            <a:off x="1422189" y="142053"/>
            <a:ext cx="6755529" cy="6688973"/>
          </a:xfrm>
          <a:custGeom>
            <a:avLst/>
            <a:gdLst/>
            <a:ahLst/>
            <a:cxnLst/>
            <a:rect l="l" t="t" r="r" b="b"/>
            <a:pathLst>
              <a:path w="6755529" h="6688973">
                <a:moveTo>
                  <a:pt x="0" y="0"/>
                </a:moveTo>
                <a:lnTo>
                  <a:pt x="6755529" y="0"/>
                </a:lnTo>
                <a:lnTo>
                  <a:pt x="6755529" y="6688973"/>
                </a:lnTo>
                <a:lnTo>
                  <a:pt x="0" y="6688973"/>
                </a:lnTo>
                <a:lnTo>
                  <a:pt x="0" y="0"/>
                </a:lnTo>
                <a:close/>
              </a:path>
            </a:pathLst>
          </a:custGeom>
          <a:blipFill>
            <a:blip r:embed="rId7"/>
            <a:stretch>
              <a:fillRect b="-3014"/>
            </a:stretch>
          </a:blipFill>
        </p:spPr>
        <p:txBody>
          <a:bodyPr/>
          <a:lstStyle/>
          <a:p>
            <a:endParaRPr lang="en-US" dirty="0"/>
          </a:p>
        </p:txBody>
      </p:sp>
      <p:grpSp>
        <p:nvGrpSpPr>
          <p:cNvPr id="9" name="Group 9"/>
          <p:cNvGrpSpPr/>
          <p:nvPr/>
        </p:nvGrpSpPr>
        <p:grpSpPr>
          <a:xfrm>
            <a:off x="1295838" y="6827326"/>
            <a:ext cx="7571015" cy="3749694"/>
            <a:chOff x="356184" y="-524436"/>
            <a:chExt cx="10094687" cy="4999592"/>
          </a:xfrm>
        </p:grpSpPr>
        <p:sp>
          <p:nvSpPr>
            <p:cNvPr id="10" name="TextBox 10"/>
            <p:cNvSpPr txBox="1"/>
            <p:nvPr/>
          </p:nvSpPr>
          <p:spPr>
            <a:xfrm>
              <a:off x="387363" y="-524436"/>
              <a:ext cx="10063508" cy="968488"/>
            </a:xfrm>
            <a:prstGeom prst="rect">
              <a:avLst/>
            </a:prstGeom>
          </p:spPr>
          <p:txBody>
            <a:bodyPr lIns="0" tIns="0" rIns="0" bIns="0" rtlCol="0" anchor="t">
              <a:spAutoFit/>
            </a:bodyPr>
            <a:lstStyle/>
            <a:p>
              <a:pPr algn="l">
                <a:lnSpc>
                  <a:spcPts val="6159"/>
                </a:lnSpc>
              </a:pPr>
              <a:r>
                <a:rPr lang="en-US" sz="4399" dirty="0">
                  <a:solidFill>
                    <a:srgbClr val="634C50"/>
                  </a:solidFill>
                  <a:latin typeface="Source Sans Pro Bold"/>
                  <a:ea typeface="Source Sans Pro Bold"/>
                  <a:cs typeface="Source Sans Pro Bold"/>
                  <a:sym typeface="Source Sans Pro Bold"/>
                </a:rPr>
                <a:t>WOODEN BOTTLE OPENERS</a:t>
              </a:r>
            </a:p>
          </p:txBody>
        </p:sp>
        <p:sp>
          <p:nvSpPr>
            <p:cNvPr id="11" name="TextBox 11"/>
            <p:cNvSpPr txBox="1"/>
            <p:nvPr/>
          </p:nvSpPr>
          <p:spPr>
            <a:xfrm>
              <a:off x="356184" y="444052"/>
              <a:ext cx="10056679" cy="4031104"/>
            </a:xfrm>
            <a:prstGeom prst="rect">
              <a:avLst/>
            </a:prstGeom>
          </p:spPr>
          <p:txBody>
            <a:bodyPr lIns="0" tIns="0" rIns="0" bIns="0" rtlCol="0" anchor="t">
              <a:spAutoFit/>
            </a:bodyPr>
            <a:lstStyle/>
            <a:p>
              <a:pPr algn="l">
                <a:lnSpc>
                  <a:spcPts val="3360"/>
                </a:lnSpc>
              </a:pPr>
              <a:r>
                <a:rPr lang="en-US" sz="2400" dirty="0">
                  <a:solidFill>
                    <a:srgbClr val="634C50"/>
                  </a:solidFill>
                  <a:latin typeface="Source Sans Pro"/>
                  <a:ea typeface="Source Sans Pro"/>
                  <a:cs typeface="Source Sans Pro"/>
                  <a:sym typeface="Source Sans Pro"/>
                </a:rPr>
                <a:t>BOAR045</a:t>
              </a:r>
            </a:p>
            <a:p>
              <a:pPr algn="l">
                <a:lnSpc>
                  <a:spcPts val="3360"/>
                </a:lnSpc>
              </a:pPr>
              <a:r>
                <a:rPr lang="en-US" sz="2400" dirty="0">
                  <a:solidFill>
                    <a:srgbClr val="634C50"/>
                  </a:solidFill>
                  <a:latin typeface="Source Sans Pro"/>
                  <a:ea typeface="Source Sans Pro"/>
                  <a:cs typeface="Source Sans Pro"/>
                  <a:sym typeface="Source Sans Pro"/>
                </a:rPr>
                <a:t>Mpho Wooden </a:t>
              </a:r>
              <a:r>
                <a:rPr lang="en-US" sz="2400" dirty="0" err="1">
                  <a:solidFill>
                    <a:srgbClr val="634C50"/>
                  </a:solidFill>
                  <a:latin typeface="Source Sans Pro"/>
                  <a:ea typeface="Source Sans Pro"/>
                  <a:cs typeface="Source Sans Pro"/>
                  <a:sym typeface="Source Sans Pro"/>
                </a:rPr>
                <a:t>Tound</a:t>
              </a:r>
              <a:r>
                <a:rPr lang="en-US" sz="2400" dirty="0">
                  <a:solidFill>
                    <a:srgbClr val="634C50"/>
                  </a:solidFill>
                  <a:latin typeface="Source Sans Pro"/>
                  <a:ea typeface="Source Sans Pro"/>
                  <a:cs typeface="Source Sans Pro"/>
                  <a:sym typeface="Source Sans Pro"/>
                </a:rPr>
                <a:t> T Bottle Opener</a:t>
              </a:r>
            </a:p>
            <a:p>
              <a:pPr algn="l">
                <a:lnSpc>
                  <a:spcPts val="3360"/>
                </a:lnSpc>
              </a:pPr>
              <a:r>
                <a:rPr lang="en-US" sz="2400" dirty="0">
                  <a:solidFill>
                    <a:srgbClr val="634C50"/>
                  </a:solidFill>
                  <a:latin typeface="Source Sans Pro"/>
                  <a:ea typeface="Source Sans Pro"/>
                  <a:cs typeface="Source Sans Pro"/>
                  <a:sym typeface="Source Sans Pro"/>
                </a:rPr>
                <a:t>Wood &amp; Metal | 7mm </a:t>
              </a:r>
            </a:p>
            <a:p>
              <a:pPr algn="l">
                <a:lnSpc>
                  <a:spcPts val="3359"/>
                </a:lnSpc>
              </a:pPr>
              <a:r>
                <a:rPr lang="en-US" sz="2400" dirty="0">
                  <a:solidFill>
                    <a:srgbClr val="634C50"/>
                  </a:solidFill>
                  <a:latin typeface="Source Sans Pro"/>
                  <a:ea typeface="Source Sans Pro"/>
                  <a:cs typeface="Source Sans Pro"/>
                  <a:sym typeface="Source Sans Pro"/>
                </a:rPr>
                <a:t>size | 45mm x 90mm</a:t>
              </a:r>
            </a:p>
            <a:p>
              <a:pPr algn="l">
                <a:lnSpc>
                  <a:spcPts val="3359"/>
                </a:lnSpc>
              </a:pPr>
              <a:r>
                <a:rPr lang="en-US" sz="2400" dirty="0">
                  <a:solidFill>
                    <a:srgbClr val="634C50"/>
                  </a:solidFill>
                  <a:latin typeface="Source Sans Pro"/>
                  <a:ea typeface="Source Sans Pro"/>
                  <a:cs typeface="Source Sans Pro"/>
                  <a:sym typeface="Source Sans Pro"/>
                </a:rPr>
                <a:t>Supplied in Kraft Box</a:t>
              </a:r>
            </a:p>
            <a:p>
              <a:pPr algn="l">
                <a:lnSpc>
                  <a:spcPts val="3359"/>
                </a:lnSpc>
              </a:pPr>
              <a:r>
                <a:rPr lang="en-US" sz="2400" dirty="0">
                  <a:solidFill>
                    <a:srgbClr val="634C50"/>
                  </a:solidFill>
                  <a:latin typeface="Source Sans Pro"/>
                  <a:ea typeface="Source Sans Pro"/>
                  <a:cs typeface="Source Sans Pro"/>
                  <a:sym typeface="Source Sans Pro"/>
                </a:rPr>
                <a:t>MOQ  100 units  Selling price: R</a:t>
              </a:r>
            </a:p>
            <a:p>
              <a:pPr algn="l">
                <a:lnSpc>
                  <a:spcPts val="3359"/>
                </a:lnSpc>
              </a:pPr>
              <a:endParaRPr lang="en-US" sz="2400" dirty="0">
                <a:solidFill>
                  <a:srgbClr val="634C50"/>
                </a:solidFill>
                <a:latin typeface="Source Sans Pro"/>
                <a:ea typeface="Source Sans Pro"/>
                <a:cs typeface="Source Sans Pro"/>
                <a:sym typeface="Source Sans Pro"/>
              </a:endParaRPr>
            </a:p>
          </p:txBody>
        </p:sp>
      </p:grpSp>
      <p:grpSp>
        <p:nvGrpSpPr>
          <p:cNvPr id="12" name="Group 12"/>
          <p:cNvGrpSpPr/>
          <p:nvPr/>
        </p:nvGrpSpPr>
        <p:grpSpPr>
          <a:xfrm>
            <a:off x="8838347" y="7013265"/>
            <a:ext cx="7415576" cy="3497198"/>
            <a:chOff x="-46183" y="-76200"/>
            <a:chExt cx="9887435" cy="4662931"/>
          </a:xfrm>
        </p:grpSpPr>
        <p:sp>
          <p:nvSpPr>
            <p:cNvPr id="13" name="TextBox 13"/>
            <p:cNvSpPr txBox="1"/>
            <p:nvPr/>
          </p:nvSpPr>
          <p:spPr>
            <a:xfrm>
              <a:off x="0" y="-76200"/>
              <a:ext cx="9841252" cy="968488"/>
            </a:xfrm>
            <a:prstGeom prst="rect">
              <a:avLst/>
            </a:prstGeom>
          </p:spPr>
          <p:txBody>
            <a:bodyPr lIns="0" tIns="0" rIns="0" bIns="0" rtlCol="0" anchor="t">
              <a:spAutoFit/>
            </a:bodyPr>
            <a:lstStyle/>
            <a:p>
              <a:pPr algn="l">
                <a:lnSpc>
                  <a:spcPts val="6159"/>
                </a:lnSpc>
              </a:pPr>
              <a:endParaRPr/>
            </a:p>
          </p:txBody>
        </p:sp>
        <p:sp>
          <p:nvSpPr>
            <p:cNvPr id="14" name="TextBox 14"/>
            <p:cNvSpPr txBox="1"/>
            <p:nvPr/>
          </p:nvSpPr>
          <p:spPr>
            <a:xfrm>
              <a:off x="-46183" y="555627"/>
              <a:ext cx="9834575" cy="4031104"/>
            </a:xfrm>
            <a:prstGeom prst="rect">
              <a:avLst/>
            </a:prstGeom>
          </p:spPr>
          <p:txBody>
            <a:bodyPr lIns="0" tIns="0" rIns="0" bIns="0" rtlCol="0" anchor="t">
              <a:spAutoFit/>
            </a:bodyPr>
            <a:lstStyle/>
            <a:p>
              <a:pPr algn="l">
                <a:lnSpc>
                  <a:spcPts val="3360"/>
                </a:lnSpc>
              </a:pPr>
              <a:r>
                <a:rPr lang="en-US" sz="2400" dirty="0">
                  <a:solidFill>
                    <a:srgbClr val="634C50"/>
                  </a:solidFill>
                  <a:latin typeface="Source Sans Pro"/>
                  <a:ea typeface="Source Sans Pro"/>
                  <a:cs typeface="Source Sans Pro"/>
                  <a:sym typeface="Source Sans Pro"/>
                </a:rPr>
                <a:t>BOAR042</a:t>
              </a:r>
            </a:p>
            <a:p>
              <a:pPr algn="l">
                <a:lnSpc>
                  <a:spcPts val="3360"/>
                </a:lnSpc>
              </a:pPr>
              <a:r>
                <a:rPr lang="en-US" sz="2400" dirty="0">
                  <a:solidFill>
                    <a:srgbClr val="634C50"/>
                  </a:solidFill>
                  <a:latin typeface="Source Sans Pro"/>
                  <a:ea typeface="Source Sans Pro"/>
                  <a:cs typeface="Source Sans Pro"/>
                  <a:sym typeface="Source Sans Pro"/>
                </a:rPr>
                <a:t>Mpho Pop Bottle Opener</a:t>
              </a:r>
            </a:p>
            <a:p>
              <a:pPr algn="l">
                <a:lnSpc>
                  <a:spcPts val="3360"/>
                </a:lnSpc>
              </a:pPr>
              <a:r>
                <a:rPr lang="en-US" sz="2400" dirty="0">
                  <a:solidFill>
                    <a:srgbClr val="634C50"/>
                  </a:solidFill>
                  <a:latin typeface="Source Sans Pro"/>
                  <a:ea typeface="Source Sans Pro"/>
                  <a:cs typeface="Source Sans Pro"/>
                  <a:sym typeface="Source Sans Pro"/>
                </a:rPr>
                <a:t>Wood &amp; Metal | 8mm </a:t>
              </a:r>
            </a:p>
            <a:p>
              <a:pPr algn="l">
                <a:lnSpc>
                  <a:spcPts val="3360"/>
                </a:lnSpc>
              </a:pPr>
              <a:r>
                <a:rPr lang="en-US" sz="2400" dirty="0">
                  <a:solidFill>
                    <a:srgbClr val="634C50"/>
                  </a:solidFill>
                  <a:latin typeface="Source Sans Pro"/>
                  <a:ea typeface="Source Sans Pro"/>
                  <a:cs typeface="Source Sans Pro"/>
                  <a:sym typeface="Source Sans Pro"/>
                </a:rPr>
                <a:t>size | 42mm x 95mm</a:t>
              </a:r>
            </a:p>
            <a:p>
              <a:pPr algn="l">
                <a:lnSpc>
                  <a:spcPts val="3360"/>
                </a:lnSpc>
              </a:pPr>
              <a:r>
                <a:rPr lang="en-US" sz="2400" dirty="0">
                  <a:solidFill>
                    <a:srgbClr val="634C50"/>
                  </a:solidFill>
                  <a:latin typeface="Source Sans Pro"/>
                  <a:ea typeface="Source Sans Pro"/>
                  <a:cs typeface="Source Sans Pro"/>
                  <a:sym typeface="Source Sans Pro"/>
                </a:rPr>
                <a:t>Supplied in Kraft Box</a:t>
              </a:r>
            </a:p>
            <a:p>
              <a:pPr algn="l">
                <a:lnSpc>
                  <a:spcPts val="3359"/>
                </a:lnSpc>
              </a:pPr>
              <a:r>
                <a:rPr lang="en-US" sz="2400" dirty="0">
                  <a:solidFill>
                    <a:srgbClr val="634C50"/>
                  </a:solidFill>
                  <a:latin typeface="Source Sans Pro"/>
                  <a:ea typeface="Source Sans Pro"/>
                  <a:cs typeface="Source Sans Pro"/>
                  <a:sym typeface="Source Sans Pro"/>
                </a:rPr>
                <a:t>MOQ  10 units Selling price: R</a:t>
              </a:r>
            </a:p>
            <a:p>
              <a:pPr algn="l">
                <a:lnSpc>
                  <a:spcPts val="3360"/>
                </a:lnSpc>
              </a:pPr>
              <a:endParaRPr lang="en-US" sz="2400" dirty="0">
                <a:solidFill>
                  <a:srgbClr val="634C50"/>
                </a:solidFill>
                <a:latin typeface="Source Sans Pro"/>
                <a:ea typeface="Source Sans Pro"/>
                <a:cs typeface="Source Sans Pro"/>
                <a:sym typeface="Source Sans Pro"/>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838953" cy="10287000"/>
            <a:chOff x="0" y="0"/>
            <a:chExt cx="14451937" cy="13716000"/>
          </a:xfrm>
        </p:grpSpPr>
        <p:pic>
          <p:nvPicPr>
            <p:cNvPr id="3" name="Picture 3"/>
            <p:cNvPicPr>
              <a:picLocks noChangeAspect="1"/>
            </p:cNvPicPr>
            <p:nvPr/>
          </p:nvPicPr>
          <p:blipFill>
            <a:blip r:embed="rId2"/>
            <a:srcRect l="29469" r="29469"/>
            <a:stretch>
              <a:fillRect/>
            </a:stretch>
          </p:blipFill>
          <p:spPr>
            <a:xfrm>
              <a:off x="0" y="0"/>
              <a:ext cx="14451937" cy="13716000"/>
            </a:xfrm>
            <a:prstGeom prst="rect">
              <a:avLst/>
            </a:prstGeom>
          </p:spPr>
        </p:pic>
      </p:grpSp>
      <p:sp>
        <p:nvSpPr>
          <p:cNvPr id="4" name="Freeform 4"/>
          <p:cNvSpPr/>
          <p:nvPr/>
        </p:nvSpPr>
        <p:spPr>
          <a:xfrm>
            <a:off x="0" y="0"/>
            <a:ext cx="18288000" cy="10380804"/>
          </a:xfrm>
          <a:custGeom>
            <a:avLst/>
            <a:gdLst/>
            <a:ahLst/>
            <a:cxnLst/>
            <a:rect l="l" t="t" r="r" b="b"/>
            <a:pathLst>
              <a:path w="18288000" h="10560062">
                <a:moveTo>
                  <a:pt x="0" y="0"/>
                </a:moveTo>
                <a:lnTo>
                  <a:pt x="18288000" y="0"/>
                </a:lnTo>
                <a:lnTo>
                  <a:pt x="18288000" y="10560062"/>
                </a:lnTo>
                <a:lnTo>
                  <a:pt x="0" y="10560062"/>
                </a:lnTo>
                <a:lnTo>
                  <a:pt x="0" y="0"/>
                </a:lnTo>
                <a:close/>
              </a:path>
            </a:pathLst>
          </a:custGeom>
          <a:blipFill>
            <a:blip r:embed="rId3"/>
            <a:stretch>
              <a:fillRect l="-1204" t="-5406" b="-5406"/>
            </a:stretch>
          </a:blipFill>
        </p:spPr>
        <p:txBody>
          <a:bodyPr/>
          <a:lstStyle/>
          <a:p>
            <a:endParaRPr lang="en-US"/>
          </a:p>
        </p:txBody>
      </p:sp>
      <p:sp>
        <p:nvSpPr>
          <p:cNvPr id="5" name="Freeform 5"/>
          <p:cNvSpPr/>
          <p:nvPr/>
        </p:nvSpPr>
        <p:spPr>
          <a:xfrm>
            <a:off x="16487776" y="272124"/>
            <a:ext cx="1543048" cy="756576"/>
          </a:xfrm>
          <a:custGeom>
            <a:avLst/>
            <a:gdLst/>
            <a:ahLst/>
            <a:cxnLst/>
            <a:rect l="l" t="t" r="r" b="b"/>
            <a:pathLst>
              <a:path w="1543048" h="756576">
                <a:moveTo>
                  <a:pt x="0" y="0"/>
                </a:moveTo>
                <a:lnTo>
                  <a:pt x="1543048" y="0"/>
                </a:lnTo>
                <a:lnTo>
                  <a:pt x="1543048" y="756576"/>
                </a:lnTo>
                <a:lnTo>
                  <a:pt x="0" y="756576"/>
                </a:lnTo>
                <a:lnTo>
                  <a:pt x="0" y="0"/>
                </a:lnTo>
                <a:close/>
              </a:path>
            </a:pathLst>
          </a:custGeom>
          <a:blipFill>
            <a:blip r:embed="rId4"/>
            <a:stretch>
              <a:fillRect/>
            </a:stretch>
          </a:blipFill>
        </p:spPr>
        <p:txBody>
          <a:bodyPr/>
          <a:lstStyle/>
          <a:p>
            <a:endParaRPr lang="en-US"/>
          </a:p>
        </p:txBody>
      </p:sp>
      <p:sp>
        <p:nvSpPr>
          <p:cNvPr id="6" name="Freeform 6"/>
          <p:cNvSpPr/>
          <p:nvPr/>
        </p:nvSpPr>
        <p:spPr>
          <a:xfrm>
            <a:off x="0" y="0"/>
            <a:ext cx="10185149" cy="10287000"/>
          </a:xfrm>
          <a:custGeom>
            <a:avLst/>
            <a:gdLst/>
            <a:ahLst/>
            <a:cxnLst/>
            <a:rect l="l" t="t" r="r" b="b"/>
            <a:pathLst>
              <a:path w="10185149" h="10287000">
                <a:moveTo>
                  <a:pt x="0" y="0"/>
                </a:moveTo>
                <a:lnTo>
                  <a:pt x="10185149" y="0"/>
                </a:lnTo>
                <a:lnTo>
                  <a:pt x="10185149" y="10287000"/>
                </a:lnTo>
                <a:lnTo>
                  <a:pt x="0" y="10287000"/>
                </a:lnTo>
                <a:lnTo>
                  <a:pt x="0" y="0"/>
                </a:lnTo>
                <a:close/>
              </a:path>
            </a:pathLst>
          </a:custGeom>
          <a:blipFill>
            <a:blip r:embed="rId5"/>
            <a:stretch>
              <a:fillRect/>
            </a:stretch>
          </a:blipFill>
        </p:spPr>
        <p:txBody>
          <a:bodyPr/>
          <a:lstStyle/>
          <a:p>
            <a:endParaRPr lang="en-US"/>
          </a:p>
        </p:txBody>
      </p:sp>
      <p:sp>
        <p:nvSpPr>
          <p:cNvPr id="7" name="Freeform 7"/>
          <p:cNvSpPr/>
          <p:nvPr/>
        </p:nvSpPr>
        <p:spPr>
          <a:xfrm>
            <a:off x="10344824" y="4172000"/>
            <a:ext cx="7861860" cy="6207781"/>
          </a:xfrm>
          <a:custGeom>
            <a:avLst/>
            <a:gdLst/>
            <a:ahLst/>
            <a:cxnLst/>
            <a:rect l="l" t="t" r="r" b="b"/>
            <a:pathLst>
              <a:path w="8430160" h="6207781">
                <a:moveTo>
                  <a:pt x="0" y="0"/>
                </a:moveTo>
                <a:lnTo>
                  <a:pt x="8430160" y="0"/>
                </a:lnTo>
                <a:lnTo>
                  <a:pt x="8430160" y="6207781"/>
                </a:lnTo>
                <a:lnTo>
                  <a:pt x="0" y="6207781"/>
                </a:lnTo>
                <a:lnTo>
                  <a:pt x="0" y="0"/>
                </a:lnTo>
                <a:close/>
              </a:path>
            </a:pathLst>
          </a:custGeom>
          <a:blipFill>
            <a:blip r:embed="rId6"/>
            <a:stretch>
              <a:fillRect t="-25524" b="-1711"/>
            </a:stretch>
          </a:blipFill>
        </p:spPr>
        <p:txBody>
          <a:bodyPr/>
          <a:lstStyle/>
          <a:p>
            <a:endParaRPr lang="en-US"/>
          </a:p>
        </p:txBody>
      </p:sp>
      <p:sp>
        <p:nvSpPr>
          <p:cNvPr id="8" name="Freeform 8"/>
          <p:cNvSpPr/>
          <p:nvPr/>
        </p:nvSpPr>
        <p:spPr>
          <a:xfrm>
            <a:off x="16870553" y="8521892"/>
            <a:ext cx="1417447" cy="1472816"/>
          </a:xfrm>
          <a:custGeom>
            <a:avLst/>
            <a:gdLst/>
            <a:ahLst/>
            <a:cxnLst/>
            <a:rect l="l" t="t" r="r" b="b"/>
            <a:pathLst>
              <a:path w="1417447" h="1472816">
                <a:moveTo>
                  <a:pt x="0" y="0"/>
                </a:moveTo>
                <a:lnTo>
                  <a:pt x="1417447" y="0"/>
                </a:lnTo>
                <a:lnTo>
                  <a:pt x="1417447" y="1472816"/>
                </a:lnTo>
                <a:lnTo>
                  <a:pt x="0" y="1472816"/>
                </a:lnTo>
                <a:lnTo>
                  <a:pt x="0" y="0"/>
                </a:lnTo>
                <a:close/>
              </a:path>
            </a:pathLst>
          </a:custGeom>
          <a:blipFill>
            <a:blip r:embed="rId7"/>
            <a:stretch>
              <a:fillRect/>
            </a:stretch>
          </a:blipFill>
        </p:spPr>
        <p:txBody>
          <a:bodyPr/>
          <a:lstStyle/>
          <a:p>
            <a:endParaRPr lang="en-US"/>
          </a:p>
        </p:txBody>
      </p:sp>
      <p:grpSp>
        <p:nvGrpSpPr>
          <p:cNvPr id="9" name="Group 9"/>
          <p:cNvGrpSpPr/>
          <p:nvPr/>
        </p:nvGrpSpPr>
        <p:grpSpPr>
          <a:xfrm>
            <a:off x="10483193" y="62768"/>
            <a:ext cx="7629488" cy="4248479"/>
            <a:chOff x="-28409" y="-427345"/>
            <a:chExt cx="10172651" cy="5664637"/>
          </a:xfrm>
        </p:grpSpPr>
        <p:sp>
          <p:nvSpPr>
            <p:cNvPr id="10" name="TextBox 10"/>
            <p:cNvSpPr txBox="1"/>
            <p:nvPr/>
          </p:nvSpPr>
          <p:spPr>
            <a:xfrm>
              <a:off x="-28409" y="-427345"/>
              <a:ext cx="10063508" cy="968488"/>
            </a:xfrm>
            <a:prstGeom prst="rect">
              <a:avLst/>
            </a:prstGeom>
          </p:spPr>
          <p:txBody>
            <a:bodyPr lIns="0" tIns="0" rIns="0" bIns="0" rtlCol="0" anchor="t">
              <a:spAutoFit/>
            </a:bodyPr>
            <a:lstStyle/>
            <a:p>
              <a:pPr algn="l">
                <a:lnSpc>
                  <a:spcPts val="6159"/>
                </a:lnSpc>
              </a:pPr>
              <a:r>
                <a:rPr lang="en-US" sz="4399" dirty="0">
                  <a:solidFill>
                    <a:srgbClr val="634C50"/>
                  </a:solidFill>
                  <a:latin typeface="Source Sans Pro Bold"/>
                  <a:ea typeface="Source Sans Pro Bold"/>
                  <a:cs typeface="Source Sans Pro Bold"/>
                  <a:sym typeface="Source Sans Pro Bold"/>
                </a:rPr>
                <a:t>WOODEN COASTERS</a:t>
              </a:r>
            </a:p>
          </p:txBody>
        </p:sp>
        <p:sp>
          <p:nvSpPr>
            <p:cNvPr id="11" name="TextBox 11"/>
            <p:cNvSpPr txBox="1"/>
            <p:nvPr/>
          </p:nvSpPr>
          <p:spPr>
            <a:xfrm>
              <a:off x="87563" y="624833"/>
              <a:ext cx="10056679" cy="4612459"/>
            </a:xfrm>
            <a:prstGeom prst="rect">
              <a:avLst/>
            </a:prstGeom>
          </p:spPr>
          <p:txBody>
            <a:bodyPr lIns="0" tIns="0" rIns="0" bIns="0" rtlCol="0" anchor="t">
              <a:spAutoFit/>
            </a:bodyPr>
            <a:lstStyle/>
            <a:p>
              <a:pPr algn="l">
                <a:lnSpc>
                  <a:spcPts val="3360"/>
                </a:lnSpc>
              </a:pPr>
              <a:r>
                <a:rPr lang="en-US" sz="2400" dirty="0">
                  <a:solidFill>
                    <a:srgbClr val="634C50"/>
                  </a:solidFill>
                  <a:latin typeface="Source Sans Pro"/>
                  <a:ea typeface="Source Sans Pro"/>
                  <a:cs typeface="Source Sans Pro"/>
                  <a:sym typeface="Source Sans Pro"/>
                </a:rPr>
                <a:t>BOAR041</a:t>
              </a:r>
            </a:p>
            <a:p>
              <a:pPr algn="l">
                <a:lnSpc>
                  <a:spcPts val="3360"/>
                </a:lnSpc>
              </a:pPr>
              <a:r>
                <a:rPr lang="en-US" sz="2400" dirty="0">
                  <a:solidFill>
                    <a:srgbClr val="634C50"/>
                  </a:solidFill>
                  <a:latin typeface="Source Sans Pro"/>
                  <a:ea typeface="Source Sans Pro"/>
                  <a:cs typeface="Source Sans Pro"/>
                  <a:sym typeface="Source Sans Pro"/>
                </a:rPr>
                <a:t>Mpho Wooden Coaster Bottle Opener</a:t>
              </a:r>
            </a:p>
            <a:p>
              <a:pPr algn="l">
                <a:lnSpc>
                  <a:spcPts val="3360"/>
                </a:lnSpc>
              </a:pPr>
              <a:r>
                <a:rPr lang="en-US" sz="2400" dirty="0">
                  <a:solidFill>
                    <a:srgbClr val="634C50"/>
                  </a:solidFill>
                  <a:latin typeface="Source Sans Pro"/>
                  <a:ea typeface="Source Sans Pro"/>
                  <a:cs typeface="Source Sans Pro"/>
                  <a:sym typeface="Source Sans Pro"/>
                </a:rPr>
                <a:t>Wood &amp; Metal | 7mm </a:t>
              </a:r>
            </a:p>
            <a:p>
              <a:pPr algn="l">
                <a:lnSpc>
                  <a:spcPts val="3359"/>
                </a:lnSpc>
              </a:pPr>
              <a:r>
                <a:rPr lang="en-US" sz="2400" dirty="0">
                  <a:solidFill>
                    <a:srgbClr val="634C50"/>
                  </a:solidFill>
                  <a:latin typeface="Source Sans Pro"/>
                  <a:ea typeface="Source Sans Pro"/>
                  <a:cs typeface="Source Sans Pro"/>
                  <a:sym typeface="Source Sans Pro"/>
                </a:rPr>
                <a:t>size | 100mm x 100mm</a:t>
              </a:r>
            </a:p>
            <a:p>
              <a:pPr algn="l">
                <a:lnSpc>
                  <a:spcPts val="3359"/>
                </a:lnSpc>
              </a:pPr>
              <a:r>
                <a:rPr lang="en-US" sz="2400" dirty="0">
                  <a:solidFill>
                    <a:srgbClr val="634C50"/>
                  </a:solidFill>
                  <a:latin typeface="Source Sans Pro"/>
                  <a:ea typeface="Source Sans Pro"/>
                  <a:cs typeface="Source Sans Pro"/>
                  <a:sym typeface="Source Sans Pro"/>
                </a:rPr>
                <a:t>Supplied in Kraft Box</a:t>
              </a:r>
            </a:p>
            <a:p>
              <a:pPr algn="l">
                <a:lnSpc>
                  <a:spcPts val="3359"/>
                </a:lnSpc>
              </a:pPr>
              <a:r>
                <a:rPr lang="en-US" sz="2400" dirty="0">
                  <a:solidFill>
                    <a:srgbClr val="634C50"/>
                  </a:solidFill>
                  <a:latin typeface="Source Sans Pro"/>
                  <a:ea typeface="Source Sans Pro"/>
                  <a:cs typeface="Source Sans Pro"/>
                  <a:sym typeface="Source Sans Pro"/>
                </a:rPr>
                <a:t>MOQ  100 units</a:t>
              </a:r>
            </a:p>
            <a:p>
              <a:pPr algn="l">
                <a:lnSpc>
                  <a:spcPts val="3359"/>
                </a:lnSpc>
              </a:pPr>
              <a:r>
                <a:rPr lang="en-US" sz="2400" dirty="0">
                  <a:solidFill>
                    <a:srgbClr val="634C50"/>
                  </a:solidFill>
                  <a:latin typeface="Source Sans Pro"/>
                  <a:ea typeface="Source Sans Pro"/>
                  <a:cs typeface="Source Sans Pro"/>
                  <a:sym typeface="Source Sans Pro"/>
                </a:rPr>
                <a:t>Selling price: R</a:t>
              </a:r>
            </a:p>
            <a:p>
              <a:pPr algn="l">
                <a:lnSpc>
                  <a:spcPts val="3359"/>
                </a:lnSpc>
              </a:pPr>
              <a:endParaRPr lang="en-US" sz="2400" dirty="0">
                <a:solidFill>
                  <a:srgbClr val="634C50"/>
                </a:solidFill>
                <a:latin typeface="Source Sans Pro"/>
                <a:ea typeface="Source Sans Pro"/>
                <a:cs typeface="Source Sans Pro"/>
                <a:sym typeface="Source Sans Pro"/>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838953" cy="10287000"/>
            <a:chOff x="0" y="0"/>
            <a:chExt cx="14451937" cy="13716000"/>
          </a:xfrm>
        </p:grpSpPr>
        <p:pic>
          <p:nvPicPr>
            <p:cNvPr id="3" name="Picture 3"/>
            <p:cNvPicPr>
              <a:picLocks noChangeAspect="1"/>
            </p:cNvPicPr>
            <p:nvPr/>
          </p:nvPicPr>
          <p:blipFill>
            <a:blip r:embed="rId2"/>
            <a:srcRect l="29469" r="29469"/>
            <a:stretch>
              <a:fillRect/>
            </a:stretch>
          </p:blipFill>
          <p:spPr>
            <a:xfrm>
              <a:off x="0" y="0"/>
              <a:ext cx="14451937" cy="13716000"/>
            </a:xfrm>
            <a:prstGeom prst="rect">
              <a:avLst/>
            </a:prstGeom>
          </p:spPr>
        </p:pic>
      </p:grpSp>
      <p:sp>
        <p:nvSpPr>
          <p:cNvPr id="4" name="Freeform 4"/>
          <p:cNvSpPr/>
          <p:nvPr/>
        </p:nvSpPr>
        <p:spPr>
          <a:xfrm>
            <a:off x="0" y="25024"/>
            <a:ext cx="18288000" cy="10355780"/>
          </a:xfrm>
          <a:custGeom>
            <a:avLst/>
            <a:gdLst/>
            <a:ahLst/>
            <a:cxnLst/>
            <a:rect l="l" t="t" r="r" b="b"/>
            <a:pathLst>
              <a:path w="18288000" h="10560062">
                <a:moveTo>
                  <a:pt x="0" y="0"/>
                </a:moveTo>
                <a:lnTo>
                  <a:pt x="18288000" y="0"/>
                </a:lnTo>
                <a:lnTo>
                  <a:pt x="18288000" y="10560062"/>
                </a:lnTo>
                <a:lnTo>
                  <a:pt x="0" y="10560062"/>
                </a:lnTo>
                <a:lnTo>
                  <a:pt x="0" y="0"/>
                </a:lnTo>
                <a:close/>
              </a:path>
            </a:pathLst>
          </a:custGeom>
          <a:blipFill>
            <a:blip r:embed="rId3"/>
            <a:stretch>
              <a:fillRect l="-1204" t="-5406" b="-5406"/>
            </a:stretch>
          </a:blipFill>
        </p:spPr>
        <p:txBody>
          <a:bodyPr/>
          <a:lstStyle/>
          <a:p>
            <a:endParaRPr lang="en-US"/>
          </a:p>
        </p:txBody>
      </p:sp>
      <p:sp>
        <p:nvSpPr>
          <p:cNvPr id="5" name="Freeform 5"/>
          <p:cNvSpPr/>
          <p:nvPr/>
        </p:nvSpPr>
        <p:spPr>
          <a:xfrm>
            <a:off x="16487776" y="272124"/>
            <a:ext cx="1543048" cy="756576"/>
          </a:xfrm>
          <a:custGeom>
            <a:avLst/>
            <a:gdLst/>
            <a:ahLst/>
            <a:cxnLst/>
            <a:rect l="l" t="t" r="r" b="b"/>
            <a:pathLst>
              <a:path w="1543048" h="756576">
                <a:moveTo>
                  <a:pt x="0" y="0"/>
                </a:moveTo>
                <a:lnTo>
                  <a:pt x="1543048" y="0"/>
                </a:lnTo>
                <a:lnTo>
                  <a:pt x="1543048" y="756576"/>
                </a:lnTo>
                <a:lnTo>
                  <a:pt x="0" y="756576"/>
                </a:lnTo>
                <a:lnTo>
                  <a:pt x="0" y="0"/>
                </a:lnTo>
                <a:close/>
              </a:path>
            </a:pathLst>
          </a:custGeom>
          <a:blipFill>
            <a:blip r:embed="rId4"/>
            <a:stretch>
              <a:fillRect/>
            </a:stretch>
          </a:blipFill>
        </p:spPr>
        <p:txBody>
          <a:bodyPr/>
          <a:lstStyle/>
          <a:p>
            <a:endParaRPr lang="en-US"/>
          </a:p>
        </p:txBody>
      </p:sp>
      <p:sp>
        <p:nvSpPr>
          <p:cNvPr id="6" name="Freeform 6"/>
          <p:cNvSpPr/>
          <p:nvPr/>
        </p:nvSpPr>
        <p:spPr>
          <a:xfrm>
            <a:off x="0" y="0"/>
            <a:ext cx="10118912" cy="10287000"/>
          </a:xfrm>
          <a:custGeom>
            <a:avLst/>
            <a:gdLst/>
            <a:ahLst/>
            <a:cxnLst/>
            <a:rect l="l" t="t" r="r" b="b"/>
            <a:pathLst>
              <a:path w="10118912" h="10287000">
                <a:moveTo>
                  <a:pt x="0" y="0"/>
                </a:moveTo>
                <a:lnTo>
                  <a:pt x="10118912" y="0"/>
                </a:lnTo>
                <a:lnTo>
                  <a:pt x="10118912" y="10287000"/>
                </a:lnTo>
                <a:lnTo>
                  <a:pt x="0" y="10287000"/>
                </a:lnTo>
                <a:lnTo>
                  <a:pt x="0" y="0"/>
                </a:lnTo>
                <a:close/>
              </a:path>
            </a:pathLst>
          </a:custGeom>
          <a:blipFill>
            <a:blip r:embed="rId5"/>
            <a:stretch>
              <a:fillRect/>
            </a:stretch>
          </a:blipFill>
        </p:spPr>
        <p:txBody>
          <a:bodyPr/>
          <a:lstStyle/>
          <a:p>
            <a:endParaRPr lang="en-US"/>
          </a:p>
        </p:txBody>
      </p:sp>
      <p:sp>
        <p:nvSpPr>
          <p:cNvPr id="7" name="Freeform 7"/>
          <p:cNvSpPr/>
          <p:nvPr/>
        </p:nvSpPr>
        <p:spPr>
          <a:xfrm>
            <a:off x="10362714" y="4601850"/>
            <a:ext cx="7542509" cy="5660126"/>
          </a:xfrm>
          <a:custGeom>
            <a:avLst/>
            <a:gdLst/>
            <a:ahLst/>
            <a:cxnLst/>
            <a:rect l="l" t="t" r="r" b="b"/>
            <a:pathLst>
              <a:path w="8315772" h="6873987">
                <a:moveTo>
                  <a:pt x="0" y="0"/>
                </a:moveTo>
                <a:lnTo>
                  <a:pt x="8315773" y="0"/>
                </a:lnTo>
                <a:lnTo>
                  <a:pt x="8315773" y="6873987"/>
                </a:lnTo>
                <a:lnTo>
                  <a:pt x="0" y="6873987"/>
                </a:lnTo>
                <a:lnTo>
                  <a:pt x="0" y="0"/>
                </a:lnTo>
                <a:close/>
              </a:path>
            </a:pathLst>
          </a:custGeom>
          <a:blipFill>
            <a:blip r:embed="rId6"/>
            <a:stretch>
              <a:fillRect t="-13840" b="-13840"/>
            </a:stretch>
          </a:blipFill>
        </p:spPr>
        <p:txBody>
          <a:bodyPr/>
          <a:lstStyle/>
          <a:p>
            <a:endParaRPr lang="en-US"/>
          </a:p>
        </p:txBody>
      </p:sp>
      <p:sp>
        <p:nvSpPr>
          <p:cNvPr id="8" name="Freeform 8"/>
          <p:cNvSpPr/>
          <p:nvPr/>
        </p:nvSpPr>
        <p:spPr>
          <a:xfrm>
            <a:off x="16487776" y="8521892"/>
            <a:ext cx="1417447" cy="1472816"/>
          </a:xfrm>
          <a:custGeom>
            <a:avLst/>
            <a:gdLst/>
            <a:ahLst/>
            <a:cxnLst/>
            <a:rect l="l" t="t" r="r" b="b"/>
            <a:pathLst>
              <a:path w="1417447" h="1472816">
                <a:moveTo>
                  <a:pt x="0" y="0"/>
                </a:moveTo>
                <a:lnTo>
                  <a:pt x="1417447" y="0"/>
                </a:lnTo>
                <a:lnTo>
                  <a:pt x="1417447" y="1472816"/>
                </a:lnTo>
                <a:lnTo>
                  <a:pt x="0" y="1472816"/>
                </a:lnTo>
                <a:lnTo>
                  <a:pt x="0" y="0"/>
                </a:lnTo>
                <a:close/>
              </a:path>
            </a:pathLst>
          </a:custGeom>
          <a:blipFill>
            <a:blip r:embed="rId7"/>
            <a:stretch>
              <a:fillRect/>
            </a:stretch>
          </a:blipFill>
        </p:spPr>
        <p:txBody>
          <a:bodyPr/>
          <a:lstStyle/>
          <a:p>
            <a:endParaRPr lang="en-US"/>
          </a:p>
        </p:txBody>
      </p:sp>
      <p:grpSp>
        <p:nvGrpSpPr>
          <p:cNvPr id="9" name="Group 9"/>
          <p:cNvGrpSpPr/>
          <p:nvPr/>
        </p:nvGrpSpPr>
        <p:grpSpPr>
          <a:xfrm>
            <a:off x="10504500" y="326127"/>
            <a:ext cx="7547631" cy="4371274"/>
            <a:chOff x="0" y="-76200"/>
            <a:chExt cx="10063508" cy="5828364"/>
          </a:xfrm>
        </p:grpSpPr>
        <p:sp>
          <p:nvSpPr>
            <p:cNvPr id="10" name="TextBox 10"/>
            <p:cNvSpPr txBox="1"/>
            <p:nvPr/>
          </p:nvSpPr>
          <p:spPr>
            <a:xfrm>
              <a:off x="0" y="-76200"/>
              <a:ext cx="10063508" cy="968488"/>
            </a:xfrm>
            <a:prstGeom prst="rect">
              <a:avLst/>
            </a:prstGeom>
          </p:spPr>
          <p:txBody>
            <a:bodyPr lIns="0" tIns="0" rIns="0" bIns="0" rtlCol="0" anchor="t">
              <a:spAutoFit/>
            </a:bodyPr>
            <a:lstStyle/>
            <a:p>
              <a:pPr algn="l">
                <a:lnSpc>
                  <a:spcPts val="6159"/>
                </a:lnSpc>
              </a:pPr>
              <a:r>
                <a:rPr lang="en-US" sz="4399">
                  <a:solidFill>
                    <a:srgbClr val="634C50"/>
                  </a:solidFill>
                  <a:latin typeface="Source Sans Pro Bold"/>
                  <a:ea typeface="Source Sans Pro Bold"/>
                  <a:cs typeface="Source Sans Pro Bold"/>
                  <a:sym typeface="Source Sans Pro Bold"/>
                </a:rPr>
                <a:t>WOODEN COASTERS</a:t>
              </a:r>
            </a:p>
          </p:txBody>
        </p:sp>
        <p:sp>
          <p:nvSpPr>
            <p:cNvPr id="11" name="TextBox 11"/>
            <p:cNvSpPr txBox="1"/>
            <p:nvPr/>
          </p:nvSpPr>
          <p:spPr>
            <a:xfrm>
              <a:off x="0" y="1139705"/>
              <a:ext cx="10056679" cy="4612459"/>
            </a:xfrm>
            <a:prstGeom prst="rect">
              <a:avLst/>
            </a:prstGeom>
          </p:spPr>
          <p:txBody>
            <a:bodyPr lIns="0" tIns="0" rIns="0" bIns="0" rtlCol="0" anchor="t">
              <a:spAutoFit/>
            </a:bodyPr>
            <a:lstStyle/>
            <a:p>
              <a:pPr algn="l">
                <a:lnSpc>
                  <a:spcPts val="3360"/>
                </a:lnSpc>
              </a:pPr>
              <a:r>
                <a:rPr lang="en-US" sz="2400" dirty="0">
                  <a:solidFill>
                    <a:srgbClr val="634C50"/>
                  </a:solidFill>
                  <a:latin typeface="Source Sans Pro"/>
                  <a:ea typeface="Source Sans Pro"/>
                  <a:cs typeface="Source Sans Pro"/>
                  <a:sym typeface="Source Sans Pro"/>
                </a:rPr>
                <a:t>BOAR033</a:t>
              </a:r>
            </a:p>
            <a:p>
              <a:pPr algn="l">
                <a:lnSpc>
                  <a:spcPts val="3360"/>
                </a:lnSpc>
              </a:pPr>
              <a:r>
                <a:rPr lang="en-US" sz="2400" dirty="0">
                  <a:solidFill>
                    <a:srgbClr val="634C50"/>
                  </a:solidFill>
                  <a:latin typeface="Source Sans Pro"/>
                  <a:ea typeface="Source Sans Pro"/>
                  <a:cs typeface="Source Sans Pro"/>
                  <a:sym typeface="Source Sans Pro"/>
                </a:rPr>
                <a:t>Mpho Wooden Puzzle Coaster</a:t>
              </a:r>
            </a:p>
            <a:p>
              <a:pPr algn="l">
                <a:lnSpc>
                  <a:spcPts val="3360"/>
                </a:lnSpc>
              </a:pPr>
              <a:r>
                <a:rPr lang="en-US" sz="2400" dirty="0">
                  <a:solidFill>
                    <a:srgbClr val="634C50"/>
                  </a:solidFill>
                  <a:latin typeface="Source Sans Pro"/>
                  <a:ea typeface="Source Sans Pro"/>
                  <a:cs typeface="Source Sans Pro"/>
                  <a:sym typeface="Source Sans Pro"/>
                </a:rPr>
                <a:t>Wood l | 4mm </a:t>
              </a:r>
            </a:p>
            <a:p>
              <a:pPr algn="l">
                <a:lnSpc>
                  <a:spcPts val="3359"/>
                </a:lnSpc>
              </a:pPr>
              <a:r>
                <a:rPr lang="en-US" sz="2400" dirty="0">
                  <a:solidFill>
                    <a:srgbClr val="634C50"/>
                  </a:solidFill>
                  <a:latin typeface="Source Sans Pro"/>
                  <a:ea typeface="Source Sans Pro"/>
                  <a:cs typeface="Source Sans Pro"/>
                  <a:sym typeface="Source Sans Pro"/>
                </a:rPr>
                <a:t>size | 100mm x 100mm</a:t>
              </a:r>
            </a:p>
            <a:p>
              <a:pPr algn="l">
                <a:lnSpc>
                  <a:spcPts val="3359"/>
                </a:lnSpc>
              </a:pPr>
              <a:r>
                <a:rPr lang="en-US" sz="2400" dirty="0">
                  <a:solidFill>
                    <a:srgbClr val="634C50"/>
                  </a:solidFill>
                  <a:latin typeface="Source Sans Pro"/>
                  <a:ea typeface="Source Sans Pro"/>
                  <a:cs typeface="Source Sans Pro"/>
                  <a:sym typeface="Source Sans Pro"/>
                </a:rPr>
                <a:t>Supplied in Kraft Box</a:t>
              </a:r>
            </a:p>
            <a:p>
              <a:pPr algn="l">
                <a:lnSpc>
                  <a:spcPts val="3359"/>
                </a:lnSpc>
              </a:pPr>
              <a:r>
                <a:rPr lang="en-US" sz="2400" dirty="0">
                  <a:solidFill>
                    <a:srgbClr val="634C50"/>
                  </a:solidFill>
                  <a:latin typeface="Source Sans Pro"/>
                  <a:ea typeface="Source Sans Pro"/>
                  <a:cs typeface="Source Sans Pro"/>
                  <a:sym typeface="Source Sans Pro"/>
                </a:rPr>
                <a:t>MOQ  100 units</a:t>
              </a:r>
            </a:p>
            <a:p>
              <a:pPr algn="l">
                <a:lnSpc>
                  <a:spcPts val="3359"/>
                </a:lnSpc>
              </a:pPr>
              <a:r>
                <a:rPr lang="en-US" sz="2400" dirty="0">
                  <a:solidFill>
                    <a:srgbClr val="634C50"/>
                  </a:solidFill>
                  <a:latin typeface="Source Sans Pro"/>
                  <a:ea typeface="Source Sans Pro"/>
                  <a:cs typeface="Source Sans Pro"/>
                  <a:sym typeface="Source Sans Pro"/>
                </a:rPr>
                <a:t>Selling price: R</a:t>
              </a:r>
            </a:p>
            <a:p>
              <a:pPr algn="l">
                <a:lnSpc>
                  <a:spcPts val="3359"/>
                </a:lnSpc>
              </a:pPr>
              <a:endParaRPr lang="en-US" sz="2400" dirty="0">
                <a:solidFill>
                  <a:srgbClr val="634C50"/>
                </a:solidFill>
                <a:latin typeface="Source Sans Pro"/>
                <a:ea typeface="Source Sans Pro"/>
                <a:cs typeface="Source Sans Pro"/>
                <a:sym typeface="Source Sans Pro"/>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838953" cy="10287000"/>
            <a:chOff x="0" y="0"/>
            <a:chExt cx="14451937" cy="13716000"/>
          </a:xfrm>
        </p:grpSpPr>
        <p:pic>
          <p:nvPicPr>
            <p:cNvPr id="3" name="Picture 3"/>
            <p:cNvPicPr>
              <a:picLocks noChangeAspect="1"/>
            </p:cNvPicPr>
            <p:nvPr/>
          </p:nvPicPr>
          <p:blipFill>
            <a:blip r:embed="rId2"/>
            <a:srcRect l="29469" r="29469"/>
            <a:stretch>
              <a:fillRect/>
            </a:stretch>
          </p:blipFill>
          <p:spPr>
            <a:xfrm>
              <a:off x="0" y="0"/>
              <a:ext cx="14451937" cy="13716000"/>
            </a:xfrm>
            <a:prstGeom prst="rect">
              <a:avLst/>
            </a:prstGeom>
          </p:spPr>
        </p:pic>
      </p:grpSp>
      <p:sp>
        <p:nvSpPr>
          <p:cNvPr id="4" name="Freeform 4"/>
          <p:cNvSpPr/>
          <p:nvPr/>
        </p:nvSpPr>
        <p:spPr>
          <a:xfrm>
            <a:off x="0" y="0"/>
            <a:ext cx="18288000" cy="10934700"/>
          </a:xfrm>
          <a:custGeom>
            <a:avLst/>
            <a:gdLst/>
            <a:ahLst/>
            <a:cxnLst/>
            <a:rect l="l" t="t" r="r" b="b"/>
            <a:pathLst>
              <a:path w="21029330" h="12142991">
                <a:moveTo>
                  <a:pt x="0" y="0"/>
                </a:moveTo>
                <a:lnTo>
                  <a:pt x="21029330" y="0"/>
                </a:lnTo>
                <a:lnTo>
                  <a:pt x="21029330" y="12142991"/>
                </a:lnTo>
                <a:lnTo>
                  <a:pt x="0" y="12142991"/>
                </a:lnTo>
                <a:lnTo>
                  <a:pt x="0" y="0"/>
                </a:lnTo>
                <a:close/>
              </a:path>
            </a:pathLst>
          </a:custGeom>
          <a:blipFill>
            <a:blip r:embed="rId3"/>
            <a:stretch>
              <a:fillRect l="-1204" t="-5406" b="-5406"/>
            </a:stretch>
          </a:blipFill>
        </p:spPr>
        <p:txBody>
          <a:bodyPr/>
          <a:lstStyle/>
          <a:p>
            <a:endParaRPr lang="en-US"/>
          </a:p>
        </p:txBody>
      </p:sp>
      <p:sp>
        <p:nvSpPr>
          <p:cNvPr id="5" name="Freeform 5"/>
          <p:cNvSpPr/>
          <p:nvPr/>
        </p:nvSpPr>
        <p:spPr>
          <a:xfrm>
            <a:off x="16487776" y="272124"/>
            <a:ext cx="1543048" cy="756576"/>
          </a:xfrm>
          <a:custGeom>
            <a:avLst/>
            <a:gdLst/>
            <a:ahLst/>
            <a:cxnLst/>
            <a:rect l="l" t="t" r="r" b="b"/>
            <a:pathLst>
              <a:path w="1543048" h="756576">
                <a:moveTo>
                  <a:pt x="0" y="0"/>
                </a:moveTo>
                <a:lnTo>
                  <a:pt x="1543048" y="0"/>
                </a:lnTo>
                <a:lnTo>
                  <a:pt x="1543048" y="756576"/>
                </a:lnTo>
                <a:lnTo>
                  <a:pt x="0" y="756576"/>
                </a:lnTo>
                <a:lnTo>
                  <a:pt x="0" y="0"/>
                </a:lnTo>
                <a:close/>
              </a:path>
            </a:pathLst>
          </a:custGeom>
          <a:blipFill>
            <a:blip r:embed="rId4"/>
            <a:stretch>
              <a:fillRect/>
            </a:stretch>
          </a:blipFill>
        </p:spPr>
        <p:txBody>
          <a:bodyPr/>
          <a:lstStyle/>
          <a:p>
            <a:endParaRPr lang="en-US"/>
          </a:p>
        </p:txBody>
      </p:sp>
      <p:sp>
        <p:nvSpPr>
          <p:cNvPr id="6" name="Freeform 6"/>
          <p:cNvSpPr/>
          <p:nvPr/>
        </p:nvSpPr>
        <p:spPr>
          <a:xfrm>
            <a:off x="824913" y="272124"/>
            <a:ext cx="6976245" cy="6989345"/>
          </a:xfrm>
          <a:custGeom>
            <a:avLst/>
            <a:gdLst/>
            <a:ahLst/>
            <a:cxnLst/>
            <a:rect l="l" t="t" r="r" b="b"/>
            <a:pathLst>
              <a:path w="6976245" h="6989345">
                <a:moveTo>
                  <a:pt x="0" y="0"/>
                </a:moveTo>
                <a:lnTo>
                  <a:pt x="6976245" y="0"/>
                </a:lnTo>
                <a:lnTo>
                  <a:pt x="6976245" y="6989345"/>
                </a:lnTo>
                <a:lnTo>
                  <a:pt x="0" y="6989345"/>
                </a:lnTo>
                <a:lnTo>
                  <a:pt x="0" y="0"/>
                </a:lnTo>
                <a:close/>
              </a:path>
            </a:pathLst>
          </a:custGeom>
          <a:blipFill>
            <a:blip r:embed="rId5"/>
            <a:stretch>
              <a:fillRect b="-6134"/>
            </a:stretch>
          </a:blipFill>
        </p:spPr>
        <p:txBody>
          <a:bodyPr/>
          <a:lstStyle/>
          <a:p>
            <a:endParaRPr lang="en-US"/>
          </a:p>
        </p:txBody>
      </p:sp>
      <p:sp>
        <p:nvSpPr>
          <p:cNvPr id="7" name="Freeform 7"/>
          <p:cNvSpPr/>
          <p:nvPr/>
        </p:nvSpPr>
        <p:spPr>
          <a:xfrm>
            <a:off x="8516159" y="272124"/>
            <a:ext cx="7206165" cy="7050799"/>
          </a:xfrm>
          <a:custGeom>
            <a:avLst/>
            <a:gdLst/>
            <a:ahLst/>
            <a:cxnLst/>
            <a:rect l="l" t="t" r="r" b="b"/>
            <a:pathLst>
              <a:path w="7206165" h="7050799">
                <a:moveTo>
                  <a:pt x="0" y="0"/>
                </a:moveTo>
                <a:lnTo>
                  <a:pt x="7206165" y="0"/>
                </a:lnTo>
                <a:lnTo>
                  <a:pt x="7206165" y="7050799"/>
                </a:lnTo>
                <a:lnTo>
                  <a:pt x="0" y="7050799"/>
                </a:lnTo>
                <a:lnTo>
                  <a:pt x="0" y="0"/>
                </a:lnTo>
                <a:close/>
              </a:path>
            </a:pathLst>
          </a:custGeom>
          <a:blipFill>
            <a:blip r:embed="rId6"/>
            <a:stretch>
              <a:fillRect b="-3225"/>
            </a:stretch>
          </a:blipFill>
        </p:spPr>
        <p:txBody>
          <a:bodyPr/>
          <a:lstStyle/>
          <a:p>
            <a:endParaRPr lang="en-US"/>
          </a:p>
        </p:txBody>
      </p:sp>
      <p:sp>
        <p:nvSpPr>
          <p:cNvPr id="8" name="Freeform 8"/>
          <p:cNvSpPr/>
          <p:nvPr/>
        </p:nvSpPr>
        <p:spPr>
          <a:xfrm>
            <a:off x="16487776" y="8464019"/>
            <a:ext cx="1417447" cy="1472816"/>
          </a:xfrm>
          <a:custGeom>
            <a:avLst/>
            <a:gdLst/>
            <a:ahLst/>
            <a:cxnLst/>
            <a:rect l="l" t="t" r="r" b="b"/>
            <a:pathLst>
              <a:path w="1417447" h="1472816">
                <a:moveTo>
                  <a:pt x="0" y="0"/>
                </a:moveTo>
                <a:lnTo>
                  <a:pt x="1417447" y="0"/>
                </a:lnTo>
                <a:lnTo>
                  <a:pt x="1417447" y="1472816"/>
                </a:lnTo>
                <a:lnTo>
                  <a:pt x="0" y="1472816"/>
                </a:lnTo>
                <a:lnTo>
                  <a:pt x="0" y="0"/>
                </a:lnTo>
                <a:close/>
              </a:path>
            </a:pathLst>
          </a:custGeom>
          <a:blipFill>
            <a:blip r:embed="rId7"/>
            <a:stretch>
              <a:fillRect/>
            </a:stretch>
          </a:blipFill>
        </p:spPr>
        <p:txBody>
          <a:bodyPr/>
          <a:lstStyle/>
          <a:p>
            <a:endParaRPr lang="en-US"/>
          </a:p>
        </p:txBody>
      </p:sp>
      <p:grpSp>
        <p:nvGrpSpPr>
          <p:cNvPr id="9" name="Group 9"/>
          <p:cNvGrpSpPr/>
          <p:nvPr/>
        </p:nvGrpSpPr>
        <p:grpSpPr>
          <a:xfrm>
            <a:off x="824913" y="7204319"/>
            <a:ext cx="11229077" cy="3686329"/>
            <a:chOff x="0" y="-76200"/>
            <a:chExt cx="14972102" cy="4915104"/>
          </a:xfrm>
        </p:grpSpPr>
        <p:sp>
          <p:nvSpPr>
            <p:cNvPr id="10" name="TextBox 10"/>
            <p:cNvSpPr txBox="1"/>
            <p:nvPr/>
          </p:nvSpPr>
          <p:spPr>
            <a:xfrm>
              <a:off x="0" y="-76200"/>
              <a:ext cx="14972102" cy="968488"/>
            </a:xfrm>
            <a:prstGeom prst="rect">
              <a:avLst/>
            </a:prstGeom>
          </p:spPr>
          <p:txBody>
            <a:bodyPr lIns="0" tIns="0" rIns="0" bIns="0" rtlCol="0" anchor="t">
              <a:spAutoFit/>
            </a:bodyPr>
            <a:lstStyle/>
            <a:p>
              <a:pPr algn="l">
                <a:lnSpc>
                  <a:spcPts val="6159"/>
                </a:lnSpc>
              </a:pPr>
              <a:r>
                <a:rPr lang="en-US" sz="4399">
                  <a:solidFill>
                    <a:srgbClr val="634C50"/>
                  </a:solidFill>
                  <a:latin typeface="Source Sans Pro Bold"/>
                  <a:ea typeface="Source Sans Pro Bold"/>
                  <a:cs typeface="Source Sans Pro Bold"/>
                  <a:sym typeface="Source Sans Pro Bold"/>
                </a:rPr>
                <a:t>WOODEN COASTERS WITH DEBOSSED EDGES</a:t>
              </a:r>
            </a:p>
          </p:txBody>
        </p:sp>
        <p:sp>
          <p:nvSpPr>
            <p:cNvPr id="11" name="TextBox 11"/>
            <p:cNvSpPr txBox="1"/>
            <p:nvPr/>
          </p:nvSpPr>
          <p:spPr>
            <a:xfrm>
              <a:off x="0" y="807801"/>
              <a:ext cx="14961941" cy="4031103"/>
            </a:xfrm>
            <a:prstGeom prst="rect">
              <a:avLst/>
            </a:prstGeom>
          </p:spPr>
          <p:txBody>
            <a:bodyPr lIns="0" tIns="0" rIns="0" bIns="0" rtlCol="0" anchor="t">
              <a:spAutoFit/>
            </a:bodyPr>
            <a:lstStyle/>
            <a:p>
              <a:pPr algn="l">
                <a:lnSpc>
                  <a:spcPts val="3360"/>
                </a:lnSpc>
              </a:pPr>
              <a:r>
                <a:rPr lang="en-US" sz="2400" dirty="0">
                  <a:solidFill>
                    <a:srgbClr val="634C50"/>
                  </a:solidFill>
                  <a:latin typeface="Source Sans Pro"/>
                  <a:ea typeface="Source Sans Pro"/>
                  <a:cs typeface="Source Sans Pro"/>
                  <a:sym typeface="Source Sans Pro"/>
                </a:rPr>
                <a:t>BOAR029</a:t>
              </a:r>
            </a:p>
            <a:p>
              <a:pPr algn="l">
                <a:lnSpc>
                  <a:spcPts val="3360"/>
                </a:lnSpc>
              </a:pPr>
              <a:r>
                <a:rPr lang="en-US" sz="2400" dirty="0">
                  <a:solidFill>
                    <a:srgbClr val="634C50"/>
                  </a:solidFill>
                  <a:latin typeface="Source Sans Pro"/>
                  <a:ea typeface="Source Sans Pro"/>
                  <a:cs typeface="Source Sans Pro"/>
                  <a:sym typeface="Source Sans Pro"/>
                </a:rPr>
                <a:t>Mpho Wooden Round Coaster with Debossed Edging</a:t>
              </a:r>
            </a:p>
            <a:p>
              <a:pPr algn="l">
                <a:lnSpc>
                  <a:spcPts val="3360"/>
                </a:lnSpc>
              </a:pPr>
              <a:r>
                <a:rPr lang="en-US" sz="2400" dirty="0">
                  <a:solidFill>
                    <a:srgbClr val="634C50"/>
                  </a:solidFill>
                  <a:latin typeface="Source Sans Pro"/>
                  <a:ea typeface="Source Sans Pro"/>
                  <a:cs typeface="Source Sans Pro"/>
                  <a:sym typeface="Source Sans Pro"/>
                </a:rPr>
                <a:t>Wood l | 4mm </a:t>
              </a:r>
            </a:p>
            <a:p>
              <a:pPr algn="l">
                <a:lnSpc>
                  <a:spcPts val="3359"/>
                </a:lnSpc>
              </a:pPr>
              <a:r>
                <a:rPr lang="en-US" sz="2400" dirty="0">
                  <a:solidFill>
                    <a:srgbClr val="634C50"/>
                  </a:solidFill>
                  <a:latin typeface="Source Sans Pro"/>
                  <a:ea typeface="Source Sans Pro"/>
                  <a:cs typeface="Source Sans Pro"/>
                  <a:sym typeface="Source Sans Pro"/>
                </a:rPr>
                <a:t>size | 90mm x 90mm</a:t>
              </a:r>
            </a:p>
            <a:p>
              <a:pPr algn="l">
                <a:lnSpc>
                  <a:spcPts val="3359"/>
                </a:lnSpc>
              </a:pPr>
              <a:r>
                <a:rPr lang="en-US" sz="2400" dirty="0">
                  <a:solidFill>
                    <a:srgbClr val="634C50"/>
                  </a:solidFill>
                  <a:latin typeface="Source Sans Pro"/>
                  <a:ea typeface="Source Sans Pro"/>
                  <a:cs typeface="Source Sans Pro"/>
                  <a:sym typeface="Source Sans Pro"/>
                </a:rPr>
                <a:t>Supplied in Kraft Box</a:t>
              </a:r>
            </a:p>
            <a:p>
              <a:pPr algn="l">
                <a:lnSpc>
                  <a:spcPts val="3359"/>
                </a:lnSpc>
              </a:pPr>
              <a:r>
                <a:rPr lang="en-US" sz="2400" dirty="0">
                  <a:solidFill>
                    <a:srgbClr val="634C50"/>
                  </a:solidFill>
                  <a:latin typeface="Source Sans Pro"/>
                  <a:ea typeface="Source Sans Pro"/>
                  <a:cs typeface="Source Sans Pro"/>
                  <a:sym typeface="Source Sans Pro"/>
                </a:rPr>
                <a:t>MOQ  100 units   Selling price: R</a:t>
              </a:r>
            </a:p>
            <a:p>
              <a:pPr algn="l">
                <a:lnSpc>
                  <a:spcPts val="3359"/>
                </a:lnSpc>
              </a:pPr>
              <a:endParaRPr lang="en-US" sz="2400" dirty="0">
                <a:solidFill>
                  <a:srgbClr val="634C50"/>
                </a:solidFill>
                <a:latin typeface="Source Sans Pro"/>
                <a:ea typeface="Source Sans Pro"/>
                <a:cs typeface="Source Sans Pro"/>
                <a:sym typeface="Source Sans Pro"/>
              </a:endParaRPr>
            </a:p>
          </p:txBody>
        </p:sp>
      </p:grpSp>
      <p:sp>
        <p:nvSpPr>
          <p:cNvPr id="12" name="TextBox 12"/>
          <p:cNvSpPr txBox="1"/>
          <p:nvPr/>
        </p:nvSpPr>
        <p:spPr>
          <a:xfrm>
            <a:off x="8444059" y="7935244"/>
            <a:ext cx="6723125" cy="3023328"/>
          </a:xfrm>
          <a:prstGeom prst="rect">
            <a:avLst/>
          </a:prstGeom>
        </p:spPr>
        <p:txBody>
          <a:bodyPr lIns="0" tIns="0" rIns="0" bIns="0" rtlCol="0" anchor="t">
            <a:spAutoFit/>
          </a:bodyPr>
          <a:lstStyle/>
          <a:p>
            <a:pPr algn="l">
              <a:lnSpc>
                <a:spcPts val="3360"/>
              </a:lnSpc>
              <a:spcBef>
                <a:spcPct val="0"/>
              </a:spcBef>
            </a:pPr>
            <a:r>
              <a:rPr lang="en-US" sz="2400" dirty="0">
                <a:solidFill>
                  <a:srgbClr val="634C50"/>
                </a:solidFill>
                <a:latin typeface="Source Sans Pro"/>
                <a:ea typeface="Source Sans Pro"/>
                <a:cs typeface="Source Sans Pro"/>
                <a:sym typeface="Source Sans Pro"/>
              </a:rPr>
              <a:t>BOAR029</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Mpho Wooden Square Coaster with Debossed Edging</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Wood l | 4mm </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size | 90mm x 90mm</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Supplied in Kraft Box</a:t>
            </a:r>
          </a:p>
          <a:p>
            <a:pPr algn="l">
              <a:lnSpc>
                <a:spcPts val="3359"/>
              </a:lnSpc>
            </a:pPr>
            <a:r>
              <a:rPr lang="en-US" sz="2400" dirty="0">
                <a:solidFill>
                  <a:srgbClr val="634C50"/>
                </a:solidFill>
                <a:latin typeface="Source Sans Pro"/>
                <a:ea typeface="Source Sans Pro"/>
                <a:cs typeface="Source Sans Pro"/>
                <a:sym typeface="Source Sans Pro"/>
              </a:rPr>
              <a:t>MOQ  10 units    Selling price: R</a:t>
            </a:r>
          </a:p>
          <a:p>
            <a:pPr algn="l">
              <a:lnSpc>
                <a:spcPts val="3360"/>
              </a:lnSpc>
              <a:spcBef>
                <a:spcPct val="0"/>
              </a:spcBef>
            </a:pPr>
            <a:endParaRPr lang="en-US" sz="2400" dirty="0">
              <a:solidFill>
                <a:srgbClr val="634C50"/>
              </a:solidFill>
              <a:latin typeface="Source Sans Pro"/>
              <a:ea typeface="Source Sans Pro"/>
              <a:cs typeface="Source Sans Pro"/>
              <a:sym typeface="Source Sans Pr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838953" cy="10287000"/>
            <a:chOff x="0" y="0"/>
            <a:chExt cx="14451937" cy="13716000"/>
          </a:xfrm>
        </p:grpSpPr>
        <p:pic>
          <p:nvPicPr>
            <p:cNvPr id="3" name="Picture 3"/>
            <p:cNvPicPr>
              <a:picLocks noChangeAspect="1"/>
            </p:cNvPicPr>
            <p:nvPr/>
          </p:nvPicPr>
          <p:blipFill>
            <a:blip r:embed="rId2"/>
            <a:srcRect l="29469" r="29469"/>
            <a:stretch>
              <a:fillRect/>
            </a:stretch>
          </p:blipFill>
          <p:spPr>
            <a:xfrm>
              <a:off x="0" y="0"/>
              <a:ext cx="14451937" cy="13716000"/>
            </a:xfrm>
            <a:prstGeom prst="rect">
              <a:avLst/>
            </a:prstGeom>
          </p:spPr>
        </p:pic>
      </p:grpSp>
      <p:sp>
        <p:nvSpPr>
          <p:cNvPr id="4" name="Freeform 4"/>
          <p:cNvSpPr/>
          <p:nvPr/>
        </p:nvSpPr>
        <p:spPr>
          <a:xfrm>
            <a:off x="-34438" y="0"/>
            <a:ext cx="18316576" cy="10519273"/>
          </a:xfrm>
          <a:custGeom>
            <a:avLst/>
            <a:gdLst/>
            <a:ahLst/>
            <a:cxnLst/>
            <a:rect l="l" t="t" r="r" b="b"/>
            <a:pathLst>
              <a:path w="20994304" h="12122766">
                <a:moveTo>
                  <a:pt x="0" y="0"/>
                </a:moveTo>
                <a:lnTo>
                  <a:pt x="20994304" y="0"/>
                </a:lnTo>
                <a:lnTo>
                  <a:pt x="20994304" y="12122766"/>
                </a:lnTo>
                <a:lnTo>
                  <a:pt x="0" y="12122766"/>
                </a:lnTo>
                <a:lnTo>
                  <a:pt x="0" y="0"/>
                </a:lnTo>
                <a:close/>
              </a:path>
            </a:pathLst>
          </a:custGeom>
          <a:blipFill>
            <a:blip r:embed="rId3"/>
            <a:stretch>
              <a:fillRect l="-1204" t="-5406" b="-5406"/>
            </a:stretch>
          </a:blipFill>
        </p:spPr>
        <p:txBody>
          <a:bodyPr/>
          <a:lstStyle/>
          <a:p>
            <a:endParaRPr lang="en-US"/>
          </a:p>
        </p:txBody>
      </p:sp>
      <p:sp>
        <p:nvSpPr>
          <p:cNvPr id="5" name="Freeform 5"/>
          <p:cNvSpPr/>
          <p:nvPr/>
        </p:nvSpPr>
        <p:spPr>
          <a:xfrm>
            <a:off x="16487776" y="272124"/>
            <a:ext cx="1543048" cy="756576"/>
          </a:xfrm>
          <a:custGeom>
            <a:avLst/>
            <a:gdLst/>
            <a:ahLst/>
            <a:cxnLst/>
            <a:rect l="l" t="t" r="r" b="b"/>
            <a:pathLst>
              <a:path w="1543048" h="756576">
                <a:moveTo>
                  <a:pt x="0" y="0"/>
                </a:moveTo>
                <a:lnTo>
                  <a:pt x="1543048" y="0"/>
                </a:lnTo>
                <a:lnTo>
                  <a:pt x="1543048" y="756576"/>
                </a:lnTo>
                <a:lnTo>
                  <a:pt x="0" y="756576"/>
                </a:lnTo>
                <a:lnTo>
                  <a:pt x="0" y="0"/>
                </a:lnTo>
                <a:close/>
              </a:path>
            </a:pathLst>
          </a:custGeom>
          <a:blipFill>
            <a:blip r:embed="rId4"/>
            <a:stretch>
              <a:fillRect/>
            </a:stretch>
          </a:blipFill>
        </p:spPr>
        <p:txBody>
          <a:bodyPr/>
          <a:lstStyle/>
          <a:p>
            <a:endParaRPr lang="en-US"/>
          </a:p>
        </p:txBody>
      </p:sp>
      <p:sp>
        <p:nvSpPr>
          <p:cNvPr id="6" name="Freeform 6"/>
          <p:cNvSpPr/>
          <p:nvPr/>
        </p:nvSpPr>
        <p:spPr>
          <a:xfrm>
            <a:off x="438863" y="272480"/>
            <a:ext cx="7276253" cy="7028562"/>
          </a:xfrm>
          <a:custGeom>
            <a:avLst/>
            <a:gdLst/>
            <a:ahLst/>
            <a:cxnLst/>
            <a:rect l="l" t="t" r="r" b="b"/>
            <a:pathLst>
              <a:path w="7276253" h="7028562">
                <a:moveTo>
                  <a:pt x="0" y="0"/>
                </a:moveTo>
                <a:lnTo>
                  <a:pt x="7276253" y="0"/>
                </a:lnTo>
                <a:lnTo>
                  <a:pt x="7276253" y="7028561"/>
                </a:lnTo>
                <a:lnTo>
                  <a:pt x="0" y="7028561"/>
                </a:lnTo>
                <a:lnTo>
                  <a:pt x="0" y="0"/>
                </a:lnTo>
                <a:close/>
              </a:path>
            </a:pathLst>
          </a:custGeom>
          <a:blipFill>
            <a:blip r:embed="rId5"/>
            <a:stretch>
              <a:fillRect b="-4731"/>
            </a:stretch>
          </a:blipFill>
        </p:spPr>
        <p:txBody>
          <a:bodyPr/>
          <a:lstStyle/>
          <a:p>
            <a:endParaRPr lang="en-US"/>
          </a:p>
        </p:txBody>
      </p:sp>
      <p:sp>
        <p:nvSpPr>
          <p:cNvPr id="7" name="Freeform 7"/>
          <p:cNvSpPr/>
          <p:nvPr/>
        </p:nvSpPr>
        <p:spPr>
          <a:xfrm>
            <a:off x="8579730" y="272480"/>
            <a:ext cx="7271217" cy="7122650"/>
          </a:xfrm>
          <a:custGeom>
            <a:avLst/>
            <a:gdLst/>
            <a:ahLst/>
            <a:cxnLst/>
            <a:rect l="l" t="t" r="r" b="b"/>
            <a:pathLst>
              <a:path w="7271217" h="7122650">
                <a:moveTo>
                  <a:pt x="0" y="0"/>
                </a:moveTo>
                <a:lnTo>
                  <a:pt x="7271217" y="0"/>
                </a:lnTo>
                <a:lnTo>
                  <a:pt x="7271217" y="7122649"/>
                </a:lnTo>
                <a:lnTo>
                  <a:pt x="0" y="7122649"/>
                </a:lnTo>
                <a:lnTo>
                  <a:pt x="0" y="0"/>
                </a:lnTo>
                <a:close/>
              </a:path>
            </a:pathLst>
          </a:custGeom>
          <a:blipFill>
            <a:blip r:embed="rId6"/>
            <a:stretch>
              <a:fillRect b="-3106"/>
            </a:stretch>
          </a:blipFill>
        </p:spPr>
        <p:txBody>
          <a:bodyPr/>
          <a:lstStyle/>
          <a:p>
            <a:endParaRPr lang="en-US"/>
          </a:p>
        </p:txBody>
      </p:sp>
      <p:sp>
        <p:nvSpPr>
          <p:cNvPr id="8" name="Freeform 8"/>
          <p:cNvSpPr/>
          <p:nvPr/>
        </p:nvSpPr>
        <p:spPr>
          <a:xfrm>
            <a:off x="16550576" y="8606047"/>
            <a:ext cx="1417447" cy="1472816"/>
          </a:xfrm>
          <a:custGeom>
            <a:avLst/>
            <a:gdLst/>
            <a:ahLst/>
            <a:cxnLst/>
            <a:rect l="l" t="t" r="r" b="b"/>
            <a:pathLst>
              <a:path w="1417447" h="1472816">
                <a:moveTo>
                  <a:pt x="0" y="0"/>
                </a:moveTo>
                <a:lnTo>
                  <a:pt x="1417448" y="0"/>
                </a:lnTo>
                <a:lnTo>
                  <a:pt x="1417448" y="1472816"/>
                </a:lnTo>
                <a:lnTo>
                  <a:pt x="0" y="1472816"/>
                </a:lnTo>
                <a:lnTo>
                  <a:pt x="0" y="0"/>
                </a:lnTo>
                <a:close/>
              </a:path>
            </a:pathLst>
          </a:custGeom>
          <a:blipFill>
            <a:blip r:embed="rId7"/>
            <a:stretch>
              <a:fillRect/>
            </a:stretch>
          </a:blipFill>
        </p:spPr>
        <p:txBody>
          <a:bodyPr/>
          <a:lstStyle/>
          <a:p>
            <a:endParaRPr lang="en-US"/>
          </a:p>
        </p:txBody>
      </p:sp>
      <p:grpSp>
        <p:nvGrpSpPr>
          <p:cNvPr id="9" name="Group 9"/>
          <p:cNvGrpSpPr/>
          <p:nvPr/>
        </p:nvGrpSpPr>
        <p:grpSpPr>
          <a:xfrm>
            <a:off x="438863" y="7243891"/>
            <a:ext cx="11229077" cy="3680044"/>
            <a:chOff x="0" y="-76200"/>
            <a:chExt cx="14972102" cy="4906724"/>
          </a:xfrm>
        </p:grpSpPr>
        <p:sp>
          <p:nvSpPr>
            <p:cNvPr id="10" name="TextBox 10"/>
            <p:cNvSpPr txBox="1"/>
            <p:nvPr/>
          </p:nvSpPr>
          <p:spPr>
            <a:xfrm>
              <a:off x="0" y="-76200"/>
              <a:ext cx="14972102" cy="968488"/>
            </a:xfrm>
            <a:prstGeom prst="rect">
              <a:avLst/>
            </a:prstGeom>
          </p:spPr>
          <p:txBody>
            <a:bodyPr lIns="0" tIns="0" rIns="0" bIns="0" rtlCol="0" anchor="t">
              <a:spAutoFit/>
            </a:bodyPr>
            <a:lstStyle/>
            <a:p>
              <a:pPr algn="l">
                <a:lnSpc>
                  <a:spcPts val="6159"/>
                </a:lnSpc>
              </a:pPr>
              <a:r>
                <a:rPr lang="en-US" sz="4399">
                  <a:solidFill>
                    <a:srgbClr val="634C50"/>
                  </a:solidFill>
                  <a:latin typeface="Source Sans Pro Bold"/>
                  <a:ea typeface="Source Sans Pro Bold"/>
                  <a:cs typeface="Source Sans Pro Bold"/>
                  <a:sym typeface="Source Sans Pro Bold"/>
                </a:rPr>
                <a:t>WOODEN COASTERS </a:t>
              </a:r>
            </a:p>
          </p:txBody>
        </p:sp>
        <p:sp>
          <p:nvSpPr>
            <p:cNvPr id="11" name="TextBox 11"/>
            <p:cNvSpPr txBox="1"/>
            <p:nvPr/>
          </p:nvSpPr>
          <p:spPr>
            <a:xfrm>
              <a:off x="10161" y="799421"/>
              <a:ext cx="14961941" cy="4031103"/>
            </a:xfrm>
            <a:prstGeom prst="rect">
              <a:avLst/>
            </a:prstGeom>
          </p:spPr>
          <p:txBody>
            <a:bodyPr lIns="0" tIns="0" rIns="0" bIns="0" rtlCol="0" anchor="t">
              <a:spAutoFit/>
            </a:bodyPr>
            <a:lstStyle/>
            <a:p>
              <a:pPr algn="l">
                <a:lnSpc>
                  <a:spcPts val="3360"/>
                </a:lnSpc>
              </a:pPr>
              <a:r>
                <a:rPr lang="en-US" sz="2400" dirty="0">
                  <a:solidFill>
                    <a:srgbClr val="634C50"/>
                  </a:solidFill>
                  <a:latin typeface="Source Sans Pro"/>
                  <a:ea typeface="Source Sans Pro"/>
                  <a:cs typeface="Source Sans Pro"/>
                  <a:sym typeface="Source Sans Pro"/>
                </a:rPr>
                <a:t>BOAR027</a:t>
              </a:r>
            </a:p>
            <a:p>
              <a:pPr algn="l">
                <a:lnSpc>
                  <a:spcPts val="3360"/>
                </a:lnSpc>
              </a:pPr>
              <a:r>
                <a:rPr lang="en-US" sz="2400" dirty="0">
                  <a:solidFill>
                    <a:srgbClr val="634C50"/>
                  </a:solidFill>
                  <a:latin typeface="Source Sans Pro"/>
                  <a:ea typeface="Source Sans Pro"/>
                  <a:cs typeface="Source Sans Pro"/>
                  <a:sym typeface="Source Sans Pro"/>
                </a:rPr>
                <a:t>Mpho Wooden Round Coaster </a:t>
              </a:r>
            </a:p>
            <a:p>
              <a:pPr algn="l">
                <a:lnSpc>
                  <a:spcPts val="3360"/>
                </a:lnSpc>
              </a:pPr>
              <a:r>
                <a:rPr lang="en-US" sz="2400" dirty="0">
                  <a:solidFill>
                    <a:srgbClr val="634C50"/>
                  </a:solidFill>
                  <a:latin typeface="Source Sans Pro"/>
                  <a:ea typeface="Source Sans Pro"/>
                  <a:cs typeface="Source Sans Pro"/>
                  <a:sym typeface="Source Sans Pro"/>
                </a:rPr>
                <a:t>Wood l | 4mm </a:t>
              </a:r>
            </a:p>
            <a:p>
              <a:pPr algn="l">
                <a:lnSpc>
                  <a:spcPts val="3359"/>
                </a:lnSpc>
              </a:pPr>
              <a:r>
                <a:rPr lang="en-US" sz="2400" dirty="0">
                  <a:solidFill>
                    <a:srgbClr val="634C50"/>
                  </a:solidFill>
                  <a:latin typeface="Source Sans Pro"/>
                  <a:ea typeface="Source Sans Pro"/>
                  <a:cs typeface="Source Sans Pro"/>
                  <a:sym typeface="Source Sans Pro"/>
                </a:rPr>
                <a:t>size | 90mm x 90mm</a:t>
              </a:r>
            </a:p>
            <a:p>
              <a:pPr algn="l">
                <a:lnSpc>
                  <a:spcPts val="3359"/>
                </a:lnSpc>
              </a:pPr>
              <a:r>
                <a:rPr lang="en-US" sz="2400" dirty="0">
                  <a:solidFill>
                    <a:srgbClr val="634C50"/>
                  </a:solidFill>
                  <a:latin typeface="Source Sans Pro"/>
                  <a:ea typeface="Source Sans Pro"/>
                  <a:cs typeface="Source Sans Pro"/>
                  <a:sym typeface="Source Sans Pro"/>
                </a:rPr>
                <a:t>Supplied in Kraft Box</a:t>
              </a:r>
            </a:p>
            <a:p>
              <a:pPr algn="l">
                <a:lnSpc>
                  <a:spcPts val="3359"/>
                </a:lnSpc>
              </a:pPr>
              <a:r>
                <a:rPr lang="en-US" sz="2400" dirty="0">
                  <a:solidFill>
                    <a:srgbClr val="634C50"/>
                  </a:solidFill>
                  <a:latin typeface="Source Sans Pro"/>
                  <a:ea typeface="Source Sans Pro"/>
                  <a:cs typeface="Source Sans Pro"/>
                  <a:sym typeface="Source Sans Pro"/>
                </a:rPr>
                <a:t>MOQ  100 units   Selling price: R</a:t>
              </a:r>
            </a:p>
            <a:p>
              <a:pPr algn="l">
                <a:lnSpc>
                  <a:spcPts val="3359"/>
                </a:lnSpc>
              </a:pPr>
              <a:endParaRPr lang="en-US" sz="2400" dirty="0">
                <a:solidFill>
                  <a:srgbClr val="634C50"/>
                </a:solidFill>
                <a:latin typeface="Source Sans Pro"/>
                <a:ea typeface="Source Sans Pro"/>
                <a:cs typeface="Source Sans Pro"/>
                <a:sym typeface="Source Sans Pro"/>
              </a:endParaRPr>
            </a:p>
          </p:txBody>
        </p:sp>
      </p:grpSp>
      <p:sp>
        <p:nvSpPr>
          <p:cNvPr id="12" name="TextBox 12"/>
          <p:cNvSpPr txBox="1"/>
          <p:nvPr/>
        </p:nvSpPr>
        <p:spPr>
          <a:xfrm>
            <a:off x="8696114" y="7900607"/>
            <a:ext cx="6543886" cy="3023328"/>
          </a:xfrm>
          <a:prstGeom prst="rect">
            <a:avLst/>
          </a:prstGeom>
        </p:spPr>
        <p:txBody>
          <a:bodyPr wrap="square" lIns="0" tIns="0" rIns="0" bIns="0" rtlCol="0" anchor="t">
            <a:spAutoFit/>
          </a:bodyPr>
          <a:lstStyle/>
          <a:p>
            <a:pPr algn="l">
              <a:lnSpc>
                <a:spcPts val="3360"/>
              </a:lnSpc>
              <a:spcBef>
                <a:spcPct val="0"/>
              </a:spcBef>
            </a:pPr>
            <a:r>
              <a:rPr lang="en-US" sz="2400" dirty="0">
                <a:solidFill>
                  <a:srgbClr val="634C50"/>
                </a:solidFill>
                <a:latin typeface="Source Sans Pro"/>
                <a:ea typeface="Source Sans Pro"/>
                <a:cs typeface="Source Sans Pro"/>
                <a:sym typeface="Source Sans Pro"/>
              </a:rPr>
              <a:t>BOAR028</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Mpho Wooden Square Coaster </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Wood l | 4mm </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size | 90mm x 90mm</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Supplied in Kraft Box</a:t>
            </a:r>
          </a:p>
          <a:p>
            <a:pPr algn="l">
              <a:lnSpc>
                <a:spcPts val="3359"/>
              </a:lnSpc>
            </a:pPr>
            <a:r>
              <a:rPr lang="en-US" sz="2400" dirty="0">
                <a:solidFill>
                  <a:srgbClr val="634C50"/>
                </a:solidFill>
                <a:latin typeface="Source Sans Pro"/>
                <a:ea typeface="Source Sans Pro"/>
                <a:cs typeface="Source Sans Pro"/>
                <a:sym typeface="Source Sans Pro"/>
              </a:rPr>
              <a:t>MOQ  100 units    Selling price: R</a:t>
            </a:r>
          </a:p>
          <a:p>
            <a:pPr algn="l">
              <a:lnSpc>
                <a:spcPts val="3360"/>
              </a:lnSpc>
              <a:spcBef>
                <a:spcPct val="0"/>
              </a:spcBef>
            </a:pPr>
            <a:endParaRPr lang="en-US" sz="2400" dirty="0">
              <a:solidFill>
                <a:srgbClr val="634C50"/>
              </a:solidFill>
              <a:latin typeface="Source Sans Pro"/>
              <a:ea typeface="Source Sans Pro"/>
              <a:cs typeface="Source Sans Pro"/>
              <a:sym typeface="Source Sans Pr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838953" cy="10287000"/>
            <a:chOff x="0" y="0"/>
            <a:chExt cx="14451937" cy="13716000"/>
          </a:xfrm>
        </p:grpSpPr>
        <p:pic>
          <p:nvPicPr>
            <p:cNvPr id="3" name="Picture 3"/>
            <p:cNvPicPr>
              <a:picLocks noChangeAspect="1"/>
            </p:cNvPicPr>
            <p:nvPr/>
          </p:nvPicPr>
          <p:blipFill>
            <a:blip r:embed="rId2"/>
            <a:srcRect l="29469" r="29469"/>
            <a:stretch>
              <a:fillRect/>
            </a:stretch>
          </p:blipFill>
          <p:spPr>
            <a:xfrm>
              <a:off x="0" y="0"/>
              <a:ext cx="14451937" cy="13716000"/>
            </a:xfrm>
            <a:prstGeom prst="rect">
              <a:avLst/>
            </a:prstGeom>
          </p:spPr>
        </p:pic>
      </p:grpSp>
      <p:sp>
        <p:nvSpPr>
          <p:cNvPr id="4" name="Freeform 4"/>
          <p:cNvSpPr/>
          <p:nvPr/>
        </p:nvSpPr>
        <p:spPr>
          <a:xfrm>
            <a:off x="0" y="0"/>
            <a:ext cx="18288000" cy="10380804"/>
          </a:xfrm>
          <a:custGeom>
            <a:avLst/>
            <a:gdLst/>
            <a:ahLst/>
            <a:cxnLst/>
            <a:rect l="l" t="t" r="r" b="b"/>
            <a:pathLst>
              <a:path w="18288000" h="10560062">
                <a:moveTo>
                  <a:pt x="0" y="0"/>
                </a:moveTo>
                <a:lnTo>
                  <a:pt x="18288000" y="0"/>
                </a:lnTo>
                <a:lnTo>
                  <a:pt x="18288000" y="10560062"/>
                </a:lnTo>
                <a:lnTo>
                  <a:pt x="0" y="10560062"/>
                </a:lnTo>
                <a:lnTo>
                  <a:pt x="0" y="0"/>
                </a:lnTo>
                <a:close/>
              </a:path>
            </a:pathLst>
          </a:custGeom>
          <a:blipFill>
            <a:blip r:embed="rId3"/>
            <a:stretch>
              <a:fillRect l="-1204" t="-5406" b="-5406"/>
            </a:stretch>
          </a:blipFill>
        </p:spPr>
        <p:txBody>
          <a:bodyPr/>
          <a:lstStyle/>
          <a:p>
            <a:endParaRPr lang="en-US"/>
          </a:p>
        </p:txBody>
      </p:sp>
      <p:sp>
        <p:nvSpPr>
          <p:cNvPr id="5" name="Freeform 5"/>
          <p:cNvSpPr/>
          <p:nvPr/>
        </p:nvSpPr>
        <p:spPr>
          <a:xfrm>
            <a:off x="16487776" y="272124"/>
            <a:ext cx="1543048" cy="756576"/>
          </a:xfrm>
          <a:custGeom>
            <a:avLst/>
            <a:gdLst/>
            <a:ahLst/>
            <a:cxnLst/>
            <a:rect l="l" t="t" r="r" b="b"/>
            <a:pathLst>
              <a:path w="1543048" h="756576">
                <a:moveTo>
                  <a:pt x="0" y="0"/>
                </a:moveTo>
                <a:lnTo>
                  <a:pt x="1543048" y="0"/>
                </a:lnTo>
                <a:lnTo>
                  <a:pt x="1543048" y="756576"/>
                </a:lnTo>
                <a:lnTo>
                  <a:pt x="0" y="756576"/>
                </a:lnTo>
                <a:lnTo>
                  <a:pt x="0" y="0"/>
                </a:lnTo>
                <a:close/>
              </a:path>
            </a:pathLst>
          </a:custGeom>
          <a:blipFill>
            <a:blip r:embed="rId4"/>
            <a:stretch>
              <a:fillRect/>
            </a:stretch>
          </a:blipFill>
        </p:spPr>
        <p:txBody>
          <a:bodyPr/>
          <a:lstStyle/>
          <a:p>
            <a:endParaRPr lang="en-US"/>
          </a:p>
        </p:txBody>
      </p:sp>
      <p:sp>
        <p:nvSpPr>
          <p:cNvPr id="6" name="Freeform 6"/>
          <p:cNvSpPr/>
          <p:nvPr/>
        </p:nvSpPr>
        <p:spPr>
          <a:xfrm>
            <a:off x="0" y="0"/>
            <a:ext cx="9456198" cy="10380804"/>
          </a:xfrm>
          <a:custGeom>
            <a:avLst/>
            <a:gdLst/>
            <a:ahLst/>
            <a:cxnLst/>
            <a:rect l="l" t="t" r="r" b="b"/>
            <a:pathLst>
              <a:path w="9456198" h="10380804">
                <a:moveTo>
                  <a:pt x="0" y="0"/>
                </a:moveTo>
                <a:lnTo>
                  <a:pt x="9456198" y="0"/>
                </a:lnTo>
                <a:lnTo>
                  <a:pt x="9456198" y="10380804"/>
                </a:lnTo>
                <a:lnTo>
                  <a:pt x="0" y="10380804"/>
                </a:lnTo>
                <a:lnTo>
                  <a:pt x="0" y="0"/>
                </a:lnTo>
                <a:close/>
              </a:path>
            </a:pathLst>
          </a:custGeom>
          <a:blipFill>
            <a:blip r:embed="rId5"/>
            <a:stretch>
              <a:fillRect/>
            </a:stretch>
          </a:blipFill>
        </p:spPr>
        <p:txBody>
          <a:bodyPr/>
          <a:lstStyle/>
          <a:p>
            <a:endParaRPr lang="en-US"/>
          </a:p>
        </p:txBody>
      </p:sp>
      <p:sp>
        <p:nvSpPr>
          <p:cNvPr id="7" name="Freeform 7"/>
          <p:cNvSpPr/>
          <p:nvPr/>
        </p:nvSpPr>
        <p:spPr>
          <a:xfrm>
            <a:off x="16613377" y="8521892"/>
            <a:ext cx="1417447" cy="1472816"/>
          </a:xfrm>
          <a:custGeom>
            <a:avLst/>
            <a:gdLst/>
            <a:ahLst/>
            <a:cxnLst/>
            <a:rect l="l" t="t" r="r" b="b"/>
            <a:pathLst>
              <a:path w="1417447" h="1472816">
                <a:moveTo>
                  <a:pt x="0" y="0"/>
                </a:moveTo>
                <a:lnTo>
                  <a:pt x="1417447" y="0"/>
                </a:lnTo>
                <a:lnTo>
                  <a:pt x="1417447" y="1472816"/>
                </a:lnTo>
                <a:lnTo>
                  <a:pt x="0" y="1472816"/>
                </a:lnTo>
                <a:lnTo>
                  <a:pt x="0" y="0"/>
                </a:lnTo>
                <a:close/>
              </a:path>
            </a:pathLst>
          </a:custGeom>
          <a:blipFill>
            <a:blip r:embed="rId6"/>
            <a:stretch>
              <a:fillRect/>
            </a:stretch>
          </a:blipFill>
        </p:spPr>
        <p:txBody>
          <a:bodyPr/>
          <a:lstStyle/>
          <a:p>
            <a:endParaRPr lang="en-US"/>
          </a:p>
        </p:txBody>
      </p:sp>
      <p:grpSp>
        <p:nvGrpSpPr>
          <p:cNvPr id="8" name="Group 8"/>
          <p:cNvGrpSpPr/>
          <p:nvPr/>
        </p:nvGrpSpPr>
        <p:grpSpPr>
          <a:xfrm>
            <a:off x="9927599" y="380211"/>
            <a:ext cx="7547631" cy="5588267"/>
            <a:chOff x="0" y="-76200"/>
            <a:chExt cx="10063508" cy="7451023"/>
          </a:xfrm>
        </p:grpSpPr>
        <p:sp>
          <p:nvSpPr>
            <p:cNvPr id="9" name="TextBox 9"/>
            <p:cNvSpPr txBox="1"/>
            <p:nvPr/>
          </p:nvSpPr>
          <p:spPr>
            <a:xfrm>
              <a:off x="0" y="-76200"/>
              <a:ext cx="10063508" cy="2009789"/>
            </a:xfrm>
            <a:prstGeom prst="rect">
              <a:avLst/>
            </a:prstGeom>
          </p:spPr>
          <p:txBody>
            <a:bodyPr lIns="0" tIns="0" rIns="0" bIns="0" rtlCol="0" anchor="t">
              <a:spAutoFit/>
            </a:bodyPr>
            <a:lstStyle/>
            <a:p>
              <a:pPr algn="l">
                <a:lnSpc>
                  <a:spcPts val="6159"/>
                </a:lnSpc>
              </a:pPr>
              <a:r>
                <a:rPr lang="en-US" sz="4399">
                  <a:solidFill>
                    <a:srgbClr val="634C50"/>
                  </a:solidFill>
                  <a:latin typeface="Source Sans Pro Bold"/>
                  <a:ea typeface="Source Sans Pro Bold"/>
                  <a:cs typeface="Source Sans Pro Bold"/>
                  <a:sym typeface="Source Sans Pro Bold"/>
                </a:rPr>
                <a:t>WOODEN COASTER </a:t>
              </a:r>
            </a:p>
            <a:p>
              <a:pPr algn="l">
                <a:lnSpc>
                  <a:spcPts val="6159"/>
                </a:lnSpc>
              </a:pPr>
              <a:r>
                <a:rPr lang="en-US" sz="4399">
                  <a:solidFill>
                    <a:srgbClr val="634C50"/>
                  </a:solidFill>
                  <a:latin typeface="Source Sans Pro Bold"/>
                  <a:ea typeface="Source Sans Pro Bold"/>
                  <a:cs typeface="Source Sans Pro Bold"/>
                  <a:sym typeface="Source Sans Pro Bold"/>
                </a:rPr>
                <a:t>SETS</a:t>
              </a:r>
            </a:p>
          </p:txBody>
        </p:sp>
        <p:sp>
          <p:nvSpPr>
            <p:cNvPr id="10" name="TextBox 10"/>
            <p:cNvSpPr txBox="1"/>
            <p:nvPr/>
          </p:nvSpPr>
          <p:spPr>
            <a:xfrm>
              <a:off x="0" y="2181007"/>
              <a:ext cx="10056679" cy="5193816"/>
            </a:xfrm>
            <a:prstGeom prst="rect">
              <a:avLst/>
            </a:prstGeom>
          </p:spPr>
          <p:txBody>
            <a:bodyPr lIns="0" tIns="0" rIns="0" bIns="0" rtlCol="0" anchor="t">
              <a:spAutoFit/>
            </a:bodyPr>
            <a:lstStyle/>
            <a:p>
              <a:pPr algn="l">
                <a:lnSpc>
                  <a:spcPts val="3360"/>
                </a:lnSpc>
              </a:pPr>
              <a:r>
                <a:rPr lang="en-US" sz="2400" dirty="0">
                  <a:solidFill>
                    <a:srgbClr val="634C50"/>
                  </a:solidFill>
                  <a:latin typeface="Source Sans Pro"/>
                  <a:ea typeface="Source Sans Pro"/>
                  <a:cs typeface="Source Sans Pro"/>
                  <a:sym typeface="Source Sans Pro"/>
                </a:rPr>
                <a:t>BOAR031</a:t>
              </a:r>
            </a:p>
            <a:p>
              <a:pPr algn="l">
                <a:lnSpc>
                  <a:spcPts val="3360"/>
                </a:lnSpc>
              </a:pPr>
              <a:r>
                <a:rPr lang="en-US" sz="2400" dirty="0">
                  <a:solidFill>
                    <a:srgbClr val="634C50"/>
                  </a:solidFill>
                  <a:latin typeface="Source Sans Pro"/>
                  <a:ea typeface="Source Sans Pro"/>
                  <a:cs typeface="Source Sans Pro"/>
                  <a:sym typeface="Source Sans Pro"/>
                </a:rPr>
                <a:t>Mpho Wooden Round Coaster Set</a:t>
              </a:r>
            </a:p>
            <a:p>
              <a:pPr algn="l">
                <a:lnSpc>
                  <a:spcPts val="3360"/>
                </a:lnSpc>
              </a:pPr>
              <a:r>
                <a:rPr lang="en-US" sz="2400" dirty="0">
                  <a:solidFill>
                    <a:srgbClr val="634C50"/>
                  </a:solidFill>
                  <a:latin typeface="Source Sans Pro"/>
                  <a:ea typeface="Source Sans Pro"/>
                  <a:cs typeface="Source Sans Pro"/>
                  <a:sym typeface="Source Sans Pro"/>
                </a:rPr>
                <a:t>4 Coasters per box</a:t>
              </a:r>
            </a:p>
            <a:p>
              <a:pPr algn="l">
                <a:lnSpc>
                  <a:spcPts val="3360"/>
                </a:lnSpc>
              </a:pPr>
              <a:r>
                <a:rPr lang="en-US" sz="2400" dirty="0">
                  <a:solidFill>
                    <a:srgbClr val="634C50"/>
                  </a:solidFill>
                  <a:latin typeface="Source Sans Pro"/>
                  <a:ea typeface="Source Sans Pro"/>
                  <a:cs typeface="Source Sans Pro"/>
                  <a:sym typeface="Source Sans Pro"/>
                </a:rPr>
                <a:t>Wood l | 4mm </a:t>
              </a:r>
            </a:p>
            <a:p>
              <a:pPr algn="l">
                <a:lnSpc>
                  <a:spcPts val="3359"/>
                </a:lnSpc>
              </a:pPr>
              <a:r>
                <a:rPr lang="en-US" sz="2400" dirty="0">
                  <a:solidFill>
                    <a:srgbClr val="634C50"/>
                  </a:solidFill>
                  <a:latin typeface="Source Sans Pro"/>
                  <a:ea typeface="Source Sans Pro"/>
                  <a:cs typeface="Source Sans Pro"/>
                  <a:sym typeface="Source Sans Pro"/>
                </a:rPr>
                <a:t>size | 90mm x 90mm</a:t>
              </a:r>
            </a:p>
            <a:p>
              <a:pPr algn="l">
                <a:lnSpc>
                  <a:spcPts val="3359"/>
                </a:lnSpc>
              </a:pPr>
              <a:r>
                <a:rPr lang="en-US" sz="2400" dirty="0">
                  <a:solidFill>
                    <a:srgbClr val="634C50"/>
                  </a:solidFill>
                  <a:latin typeface="Source Sans Pro"/>
                  <a:ea typeface="Source Sans Pro"/>
                  <a:cs typeface="Source Sans Pro"/>
                  <a:sym typeface="Source Sans Pro"/>
                </a:rPr>
                <a:t>Supplied in Kraft Box</a:t>
              </a:r>
            </a:p>
            <a:p>
              <a:pPr algn="l">
                <a:lnSpc>
                  <a:spcPts val="3359"/>
                </a:lnSpc>
              </a:pPr>
              <a:r>
                <a:rPr lang="en-US" sz="2400" dirty="0">
                  <a:solidFill>
                    <a:srgbClr val="634C50"/>
                  </a:solidFill>
                  <a:latin typeface="Source Sans Pro"/>
                  <a:ea typeface="Source Sans Pro"/>
                  <a:cs typeface="Source Sans Pro"/>
                  <a:sym typeface="Source Sans Pro"/>
                </a:rPr>
                <a:t>MOQ  100 units</a:t>
              </a:r>
            </a:p>
            <a:p>
              <a:pPr algn="l">
                <a:lnSpc>
                  <a:spcPts val="3359"/>
                </a:lnSpc>
              </a:pPr>
              <a:r>
                <a:rPr lang="en-US" sz="2400" dirty="0">
                  <a:solidFill>
                    <a:srgbClr val="634C50"/>
                  </a:solidFill>
                  <a:latin typeface="Source Sans Pro"/>
                  <a:ea typeface="Source Sans Pro"/>
                  <a:cs typeface="Source Sans Pro"/>
                  <a:sym typeface="Source Sans Pro"/>
                </a:rPr>
                <a:t>Selling price: R</a:t>
              </a:r>
            </a:p>
            <a:p>
              <a:pPr algn="l">
                <a:lnSpc>
                  <a:spcPts val="3359"/>
                </a:lnSpc>
              </a:pPr>
              <a:endParaRPr lang="en-US" sz="2400" dirty="0">
                <a:solidFill>
                  <a:srgbClr val="634C50"/>
                </a:solidFill>
                <a:latin typeface="Source Sans Pro"/>
                <a:ea typeface="Source Sans Pro"/>
                <a:cs typeface="Source Sans Pro"/>
                <a:sym typeface="Source Sans Pro"/>
              </a:endParaRPr>
            </a:p>
          </p:txBody>
        </p:sp>
      </p:grpSp>
      <p:sp>
        <p:nvSpPr>
          <p:cNvPr id="11" name="TextBox 11"/>
          <p:cNvSpPr txBox="1"/>
          <p:nvPr/>
        </p:nvSpPr>
        <p:spPr>
          <a:xfrm>
            <a:off x="9927599" y="5968478"/>
            <a:ext cx="4328480" cy="4331379"/>
          </a:xfrm>
          <a:prstGeom prst="rect">
            <a:avLst/>
          </a:prstGeom>
        </p:spPr>
        <p:txBody>
          <a:bodyPr lIns="0" tIns="0" rIns="0" bIns="0" rtlCol="0" anchor="t">
            <a:spAutoFit/>
          </a:bodyPr>
          <a:lstStyle/>
          <a:p>
            <a:pPr algn="l">
              <a:lnSpc>
                <a:spcPts val="3360"/>
              </a:lnSpc>
              <a:spcBef>
                <a:spcPct val="0"/>
              </a:spcBef>
            </a:pPr>
            <a:r>
              <a:rPr lang="en-US" sz="2400" dirty="0">
                <a:solidFill>
                  <a:srgbClr val="634C50"/>
                </a:solidFill>
                <a:latin typeface="Source Sans Pro"/>
                <a:ea typeface="Source Sans Pro"/>
                <a:cs typeface="Source Sans Pro"/>
                <a:sym typeface="Source Sans Pro"/>
              </a:rPr>
              <a:t>BOAR032</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Mpho Wooden Square Coaster Set</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4 Coasters per box</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Wood l | 4mm </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size | 90mm x 90mm</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Supplied in Kraft Box</a:t>
            </a:r>
          </a:p>
          <a:p>
            <a:pPr algn="l">
              <a:lnSpc>
                <a:spcPts val="3359"/>
              </a:lnSpc>
            </a:pPr>
            <a:r>
              <a:rPr lang="en-US" sz="2400" dirty="0">
                <a:solidFill>
                  <a:srgbClr val="634C50"/>
                </a:solidFill>
                <a:latin typeface="Source Sans Pro"/>
                <a:ea typeface="Source Sans Pro"/>
                <a:cs typeface="Source Sans Pro"/>
                <a:sym typeface="Source Sans Pro"/>
              </a:rPr>
              <a:t>MOQ  100 units</a:t>
            </a:r>
          </a:p>
          <a:p>
            <a:pPr algn="l">
              <a:lnSpc>
                <a:spcPts val="3359"/>
              </a:lnSpc>
            </a:pPr>
            <a:r>
              <a:rPr lang="en-US" sz="2400" dirty="0">
                <a:solidFill>
                  <a:srgbClr val="634C50"/>
                </a:solidFill>
                <a:latin typeface="Source Sans Pro"/>
                <a:ea typeface="Source Sans Pro"/>
                <a:cs typeface="Source Sans Pro"/>
                <a:sym typeface="Source Sans Pro"/>
              </a:rPr>
              <a:t>Selling price: R</a:t>
            </a:r>
          </a:p>
          <a:p>
            <a:pPr algn="l">
              <a:lnSpc>
                <a:spcPts val="3360"/>
              </a:lnSpc>
              <a:spcBef>
                <a:spcPct val="0"/>
              </a:spcBef>
            </a:pPr>
            <a:endParaRPr lang="en-US" sz="2400" dirty="0">
              <a:solidFill>
                <a:srgbClr val="634C50"/>
              </a:solidFill>
              <a:latin typeface="Source Sans Pro"/>
              <a:ea typeface="Source Sans Pro"/>
              <a:cs typeface="Source Sans Pro"/>
              <a:sym typeface="Source Sans Pr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838953" cy="10287000"/>
            <a:chOff x="0" y="0"/>
            <a:chExt cx="14451937" cy="13716000"/>
          </a:xfrm>
        </p:grpSpPr>
        <p:pic>
          <p:nvPicPr>
            <p:cNvPr id="3" name="Picture 3"/>
            <p:cNvPicPr>
              <a:picLocks noChangeAspect="1"/>
            </p:cNvPicPr>
            <p:nvPr/>
          </p:nvPicPr>
          <p:blipFill>
            <a:blip r:embed="rId2"/>
            <a:srcRect l="29469" r="29469"/>
            <a:stretch>
              <a:fillRect/>
            </a:stretch>
          </p:blipFill>
          <p:spPr>
            <a:xfrm>
              <a:off x="0" y="0"/>
              <a:ext cx="14451937" cy="13716000"/>
            </a:xfrm>
            <a:prstGeom prst="rect">
              <a:avLst/>
            </a:prstGeom>
          </p:spPr>
        </p:pic>
      </p:grpSp>
      <p:sp>
        <p:nvSpPr>
          <p:cNvPr id="4" name="Freeform 4"/>
          <p:cNvSpPr/>
          <p:nvPr/>
        </p:nvSpPr>
        <p:spPr>
          <a:xfrm>
            <a:off x="0" y="-179258"/>
            <a:ext cx="18288000" cy="10560062"/>
          </a:xfrm>
          <a:custGeom>
            <a:avLst/>
            <a:gdLst/>
            <a:ahLst/>
            <a:cxnLst/>
            <a:rect l="l" t="t" r="r" b="b"/>
            <a:pathLst>
              <a:path w="18288000" h="10560062">
                <a:moveTo>
                  <a:pt x="0" y="0"/>
                </a:moveTo>
                <a:lnTo>
                  <a:pt x="18288000" y="0"/>
                </a:lnTo>
                <a:lnTo>
                  <a:pt x="18288000" y="10560062"/>
                </a:lnTo>
                <a:lnTo>
                  <a:pt x="0" y="10560062"/>
                </a:lnTo>
                <a:lnTo>
                  <a:pt x="0" y="0"/>
                </a:lnTo>
                <a:close/>
              </a:path>
            </a:pathLst>
          </a:custGeom>
          <a:blipFill>
            <a:blip r:embed="rId3"/>
            <a:stretch>
              <a:fillRect l="-1204" t="-5406" b="-5406"/>
            </a:stretch>
          </a:blipFill>
        </p:spPr>
        <p:txBody>
          <a:bodyPr/>
          <a:lstStyle/>
          <a:p>
            <a:endParaRPr lang="en-US"/>
          </a:p>
        </p:txBody>
      </p:sp>
      <p:sp>
        <p:nvSpPr>
          <p:cNvPr id="5" name="Freeform 5"/>
          <p:cNvSpPr/>
          <p:nvPr/>
        </p:nvSpPr>
        <p:spPr>
          <a:xfrm>
            <a:off x="16487776" y="272124"/>
            <a:ext cx="1543048" cy="756576"/>
          </a:xfrm>
          <a:custGeom>
            <a:avLst/>
            <a:gdLst/>
            <a:ahLst/>
            <a:cxnLst/>
            <a:rect l="l" t="t" r="r" b="b"/>
            <a:pathLst>
              <a:path w="1543048" h="756576">
                <a:moveTo>
                  <a:pt x="0" y="0"/>
                </a:moveTo>
                <a:lnTo>
                  <a:pt x="1543048" y="0"/>
                </a:lnTo>
                <a:lnTo>
                  <a:pt x="1543048" y="756576"/>
                </a:lnTo>
                <a:lnTo>
                  <a:pt x="0" y="756576"/>
                </a:lnTo>
                <a:lnTo>
                  <a:pt x="0" y="0"/>
                </a:lnTo>
                <a:close/>
              </a:path>
            </a:pathLst>
          </a:custGeom>
          <a:blipFill>
            <a:blip r:embed="rId4"/>
            <a:stretch>
              <a:fillRect/>
            </a:stretch>
          </a:blipFill>
        </p:spPr>
        <p:txBody>
          <a:bodyPr/>
          <a:lstStyle/>
          <a:p>
            <a:endParaRPr lang="en-US"/>
          </a:p>
        </p:txBody>
      </p:sp>
      <p:sp>
        <p:nvSpPr>
          <p:cNvPr id="6" name="Freeform 6"/>
          <p:cNvSpPr/>
          <p:nvPr/>
        </p:nvSpPr>
        <p:spPr>
          <a:xfrm>
            <a:off x="326223" y="-113388"/>
            <a:ext cx="8458200" cy="10428322"/>
          </a:xfrm>
          <a:custGeom>
            <a:avLst/>
            <a:gdLst/>
            <a:ahLst/>
            <a:cxnLst/>
            <a:rect l="l" t="t" r="r" b="b"/>
            <a:pathLst>
              <a:path w="9521642" h="11509325">
                <a:moveTo>
                  <a:pt x="0" y="0"/>
                </a:moveTo>
                <a:lnTo>
                  <a:pt x="9521642" y="0"/>
                </a:lnTo>
                <a:lnTo>
                  <a:pt x="9521642" y="11509326"/>
                </a:lnTo>
                <a:lnTo>
                  <a:pt x="0" y="11509326"/>
                </a:lnTo>
                <a:lnTo>
                  <a:pt x="0" y="0"/>
                </a:lnTo>
                <a:close/>
              </a:path>
            </a:pathLst>
          </a:custGeom>
          <a:blipFill>
            <a:blip r:embed="rId5"/>
            <a:stretch>
              <a:fillRect/>
            </a:stretch>
          </a:blipFill>
        </p:spPr>
        <p:txBody>
          <a:bodyPr/>
          <a:lstStyle/>
          <a:p>
            <a:endParaRPr lang="en-US"/>
          </a:p>
        </p:txBody>
      </p:sp>
      <p:sp>
        <p:nvSpPr>
          <p:cNvPr id="7" name="Freeform 7"/>
          <p:cNvSpPr/>
          <p:nvPr/>
        </p:nvSpPr>
        <p:spPr>
          <a:xfrm>
            <a:off x="16487776" y="8521892"/>
            <a:ext cx="1417447" cy="1472816"/>
          </a:xfrm>
          <a:custGeom>
            <a:avLst/>
            <a:gdLst/>
            <a:ahLst/>
            <a:cxnLst/>
            <a:rect l="l" t="t" r="r" b="b"/>
            <a:pathLst>
              <a:path w="1417447" h="1472816">
                <a:moveTo>
                  <a:pt x="0" y="0"/>
                </a:moveTo>
                <a:lnTo>
                  <a:pt x="1417447" y="0"/>
                </a:lnTo>
                <a:lnTo>
                  <a:pt x="1417447" y="1472816"/>
                </a:lnTo>
                <a:lnTo>
                  <a:pt x="0" y="1472816"/>
                </a:lnTo>
                <a:lnTo>
                  <a:pt x="0" y="0"/>
                </a:lnTo>
                <a:close/>
              </a:path>
            </a:pathLst>
          </a:custGeom>
          <a:blipFill>
            <a:blip r:embed="rId6"/>
            <a:stretch>
              <a:fillRect/>
            </a:stretch>
          </a:blipFill>
        </p:spPr>
        <p:txBody>
          <a:bodyPr/>
          <a:lstStyle/>
          <a:p>
            <a:endParaRPr lang="en-US"/>
          </a:p>
        </p:txBody>
      </p:sp>
      <p:grpSp>
        <p:nvGrpSpPr>
          <p:cNvPr id="8" name="Group 8"/>
          <p:cNvGrpSpPr/>
          <p:nvPr/>
        </p:nvGrpSpPr>
        <p:grpSpPr>
          <a:xfrm>
            <a:off x="9927599" y="380211"/>
            <a:ext cx="7547631" cy="4371274"/>
            <a:chOff x="0" y="-76200"/>
            <a:chExt cx="10063508" cy="5828364"/>
          </a:xfrm>
        </p:grpSpPr>
        <p:sp>
          <p:nvSpPr>
            <p:cNvPr id="9" name="TextBox 9"/>
            <p:cNvSpPr txBox="1"/>
            <p:nvPr/>
          </p:nvSpPr>
          <p:spPr>
            <a:xfrm>
              <a:off x="0" y="-76200"/>
              <a:ext cx="10063508" cy="968488"/>
            </a:xfrm>
            <a:prstGeom prst="rect">
              <a:avLst/>
            </a:prstGeom>
          </p:spPr>
          <p:txBody>
            <a:bodyPr lIns="0" tIns="0" rIns="0" bIns="0" rtlCol="0" anchor="t">
              <a:spAutoFit/>
            </a:bodyPr>
            <a:lstStyle/>
            <a:p>
              <a:pPr algn="l">
                <a:lnSpc>
                  <a:spcPts val="6159"/>
                </a:lnSpc>
              </a:pPr>
              <a:r>
                <a:rPr lang="en-US" sz="4399">
                  <a:solidFill>
                    <a:srgbClr val="634C50"/>
                  </a:solidFill>
                  <a:latin typeface="Source Sans Pro Bold"/>
                  <a:ea typeface="Source Sans Pro Bold"/>
                  <a:cs typeface="Source Sans Pro Bold"/>
                  <a:sym typeface="Source Sans Pro Bold"/>
                </a:rPr>
                <a:t>WOODEN CLIP BOARDS</a:t>
              </a:r>
            </a:p>
          </p:txBody>
        </p:sp>
        <p:sp>
          <p:nvSpPr>
            <p:cNvPr id="10" name="TextBox 10"/>
            <p:cNvSpPr txBox="1"/>
            <p:nvPr/>
          </p:nvSpPr>
          <p:spPr>
            <a:xfrm>
              <a:off x="0" y="1139705"/>
              <a:ext cx="10056679" cy="4612459"/>
            </a:xfrm>
            <a:prstGeom prst="rect">
              <a:avLst/>
            </a:prstGeom>
          </p:spPr>
          <p:txBody>
            <a:bodyPr lIns="0" tIns="0" rIns="0" bIns="0" rtlCol="0" anchor="t">
              <a:spAutoFit/>
            </a:bodyPr>
            <a:lstStyle/>
            <a:p>
              <a:pPr algn="l">
                <a:lnSpc>
                  <a:spcPts val="3360"/>
                </a:lnSpc>
              </a:pPr>
              <a:r>
                <a:rPr lang="en-US" sz="2400" dirty="0">
                  <a:solidFill>
                    <a:srgbClr val="634C50"/>
                  </a:solidFill>
                  <a:latin typeface="Source Sans Pro"/>
                  <a:ea typeface="Source Sans Pro"/>
                  <a:cs typeface="Source Sans Pro"/>
                  <a:sym typeface="Source Sans Pro"/>
                </a:rPr>
                <a:t>BOAR022</a:t>
              </a:r>
            </a:p>
            <a:p>
              <a:pPr algn="l">
                <a:lnSpc>
                  <a:spcPts val="3360"/>
                </a:lnSpc>
              </a:pPr>
              <a:r>
                <a:rPr lang="en-US" sz="2400" dirty="0">
                  <a:solidFill>
                    <a:srgbClr val="634C50"/>
                  </a:solidFill>
                  <a:latin typeface="Source Sans Pro"/>
                  <a:ea typeface="Source Sans Pro"/>
                  <a:cs typeface="Source Sans Pro"/>
                  <a:sym typeface="Source Sans Pro"/>
                </a:rPr>
                <a:t>Mpho Wooden A5 Clipboard</a:t>
              </a:r>
            </a:p>
            <a:p>
              <a:pPr algn="l">
                <a:lnSpc>
                  <a:spcPts val="3360"/>
                </a:lnSpc>
              </a:pPr>
              <a:r>
                <a:rPr lang="en-US" sz="2400" dirty="0">
                  <a:solidFill>
                    <a:srgbClr val="634C50"/>
                  </a:solidFill>
                  <a:latin typeface="Source Sans Pro"/>
                  <a:ea typeface="Source Sans Pro"/>
                  <a:cs typeface="Source Sans Pro"/>
                  <a:sym typeface="Source Sans Pro"/>
                </a:rPr>
                <a:t>Wood l | 3mm </a:t>
              </a:r>
            </a:p>
            <a:p>
              <a:pPr algn="l">
                <a:lnSpc>
                  <a:spcPts val="3359"/>
                </a:lnSpc>
              </a:pPr>
              <a:r>
                <a:rPr lang="en-US" sz="2400" dirty="0">
                  <a:solidFill>
                    <a:srgbClr val="634C50"/>
                  </a:solidFill>
                  <a:latin typeface="Source Sans Pro"/>
                  <a:ea typeface="Source Sans Pro"/>
                  <a:cs typeface="Source Sans Pro"/>
                  <a:sym typeface="Source Sans Pro"/>
                </a:rPr>
                <a:t>size | 155mm x 230mm</a:t>
              </a:r>
            </a:p>
            <a:p>
              <a:pPr algn="l">
                <a:lnSpc>
                  <a:spcPts val="3359"/>
                </a:lnSpc>
              </a:pPr>
              <a:r>
                <a:rPr lang="en-US" sz="2400" dirty="0">
                  <a:solidFill>
                    <a:srgbClr val="634C50"/>
                  </a:solidFill>
                  <a:latin typeface="Source Sans Pro"/>
                  <a:ea typeface="Source Sans Pro"/>
                  <a:cs typeface="Source Sans Pro"/>
                  <a:sym typeface="Source Sans Pro"/>
                </a:rPr>
                <a:t>MOQ  100 units</a:t>
              </a:r>
            </a:p>
            <a:p>
              <a:pPr algn="l">
                <a:lnSpc>
                  <a:spcPts val="3359"/>
                </a:lnSpc>
              </a:pPr>
              <a:r>
                <a:rPr lang="en-US" sz="2400" dirty="0">
                  <a:solidFill>
                    <a:srgbClr val="634C50"/>
                  </a:solidFill>
                  <a:latin typeface="Source Sans Pro"/>
                  <a:ea typeface="Source Sans Pro"/>
                  <a:cs typeface="Source Sans Pro"/>
                  <a:sym typeface="Source Sans Pro"/>
                </a:rPr>
                <a:t>Selling price: R</a:t>
              </a:r>
            </a:p>
            <a:p>
              <a:pPr algn="l">
                <a:lnSpc>
                  <a:spcPts val="3359"/>
                </a:lnSpc>
              </a:pPr>
              <a:endParaRPr lang="en-US" sz="2400" dirty="0">
                <a:solidFill>
                  <a:srgbClr val="634C50"/>
                </a:solidFill>
                <a:latin typeface="Source Sans Pro"/>
                <a:ea typeface="Source Sans Pro"/>
                <a:cs typeface="Source Sans Pro"/>
                <a:sym typeface="Source Sans Pro"/>
              </a:endParaRPr>
            </a:p>
            <a:p>
              <a:pPr algn="l">
                <a:lnSpc>
                  <a:spcPts val="3359"/>
                </a:lnSpc>
              </a:pPr>
              <a:endParaRPr lang="en-US" sz="2400" dirty="0">
                <a:solidFill>
                  <a:srgbClr val="634C50"/>
                </a:solidFill>
                <a:latin typeface="Source Sans Pro"/>
                <a:ea typeface="Source Sans Pro"/>
                <a:cs typeface="Source Sans Pro"/>
                <a:sym typeface="Source Sans Pro"/>
              </a:endParaRPr>
            </a:p>
          </p:txBody>
        </p:sp>
      </p:grpSp>
      <p:sp>
        <p:nvSpPr>
          <p:cNvPr id="11" name="TextBox 11"/>
          <p:cNvSpPr txBox="1"/>
          <p:nvPr/>
        </p:nvSpPr>
        <p:spPr>
          <a:xfrm>
            <a:off x="9927599" y="4748289"/>
            <a:ext cx="3537272" cy="3459345"/>
          </a:xfrm>
          <a:prstGeom prst="rect">
            <a:avLst/>
          </a:prstGeom>
        </p:spPr>
        <p:txBody>
          <a:bodyPr lIns="0" tIns="0" rIns="0" bIns="0" rtlCol="0" anchor="t">
            <a:spAutoFit/>
          </a:bodyPr>
          <a:lstStyle/>
          <a:p>
            <a:pPr algn="l">
              <a:lnSpc>
                <a:spcPts val="3360"/>
              </a:lnSpc>
              <a:spcBef>
                <a:spcPct val="0"/>
              </a:spcBef>
            </a:pPr>
            <a:r>
              <a:rPr lang="en-US" sz="2400" dirty="0">
                <a:solidFill>
                  <a:srgbClr val="634C50"/>
                </a:solidFill>
                <a:latin typeface="Source Sans Pro"/>
                <a:ea typeface="Source Sans Pro"/>
                <a:cs typeface="Source Sans Pro"/>
                <a:sym typeface="Source Sans Pro"/>
              </a:rPr>
              <a:t>BOAR021</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Mpho Wooden A4 Clipboard</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Wood l | 3mm </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size | 220mm x 330mm</a:t>
            </a:r>
          </a:p>
          <a:p>
            <a:pPr algn="l">
              <a:lnSpc>
                <a:spcPts val="3359"/>
              </a:lnSpc>
            </a:pPr>
            <a:r>
              <a:rPr lang="en-US" sz="2400" dirty="0">
                <a:solidFill>
                  <a:srgbClr val="634C50"/>
                </a:solidFill>
                <a:latin typeface="Source Sans Pro"/>
                <a:ea typeface="Source Sans Pro"/>
                <a:cs typeface="Source Sans Pro"/>
                <a:sym typeface="Source Sans Pro"/>
              </a:rPr>
              <a:t>MOQ  100 units</a:t>
            </a:r>
          </a:p>
          <a:p>
            <a:pPr algn="l">
              <a:lnSpc>
                <a:spcPts val="3359"/>
              </a:lnSpc>
            </a:pPr>
            <a:r>
              <a:rPr lang="en-US" sz="2400" dirty="0">
                <a:solidFill>
                  <a:srgbClr val="634C50"/>
                </a:solidFill>
                <a:latin typeface="Source Sans Pro"/>
                <a:ea typeface="Source Sans Pro"/>
                <a:cs typeface="Source Sans Pro"/>
                <a:sym typeface="Source Sans Pro"/>
              </a:rPr>
              <a:t>Selling price: R</a:t>
            </a:r>
          </a:p>
          <a:p>
            <a:pPr algn="l">
              <a:lnSpc>
                <a:spcPts val="3360"/>
              </a:lnSpc>
              <a:spcBef>
                <a:spcPct val="0"/>
              </a:spcBef>
            </a:pPr>
            <a:endParaRPr lang="en-US" sz="2400" dirty="0">
              <a:solidFill>
                <a:srgbClr val="634C50"/>
              </a:solidFill>
              <a:latin typeface="Source Sans Pro"/>
              <a:ea typeface="Source Sans Pro"/>
              <a:cs typeface="Source Sans Pro"/>
              <a:sym typeface="Source Sans Pro"/>
            </a:endParaRPr>
          </a:p>
          <a:p>
            <a:pPr algn="l">
              <a:lnSpc>
                <a:spcPts val="3360"/>
              </a:lnSpc>
              <a:spcBef>
                <a:spcPct val="0"/>
              </a:spcBef>
            </a:pPr>
            <a:endParaRPr lang="en-US" sz="2400" dirty="0">
              <a:solidFill>
                <a:srgbClr val="634C50"/>
              </a:solidFill>
              <a:latin typeface="Source Sans Pro"/>
              <a:ea typeface="Source Sans Pro"/>
              <a:cs typeface="Source Sans Pro"/>
              <a:sym typeface="Source Sans Pr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838953" cy="10287000"/>
            <a:chOff x="0" y="0"/>
            <a:chExt cx="14451937" cy="13716000"/>
          </a:xfrm>
        </p:grpSpPr>
        <p:pic>
          <p:nvPicPr>
            <p:cNvPr id="3" name="Picture 3"/>
            <p:cNvPicPr>
              <a:picLocks noChangeAspect="1"/>
            </p:cNvPicPr>
            <p:nvPr/>
          </p:nvPicPr>
          <p:blipFill>
            <a:blip r:embed="rId2"/>
            <a:srcRect l="29469" r="29469"/>
            <a:stretch>
              <a:fillRect/>
            </a:stretch>
          </p:blipFill>
          <p:spPr>
            <a:xfrm>
              <a:off x="0" y="0"/>
              <a:ext cx="14451937" cy="13716000"/>
            </a:xfrm>
            <a:prstGeom prst="rect">
              <a:avLst/>
            </a:prstGeom>
          </p:spPr>
        </p:pic>
      </p:grpSp>
      <p:sp>
        <p:nvSpPr>
          <p:cNvPr id="4" name="Freeform 4"/>
          <p:cNvSpPr/>
          <p:nvPr/>
        </p:nvSpPr>
        <p:spPr>
          <a:xfrm>
            <a:off x="0" y="0"/>
            <a:ext cx="18288000" cy="10380804"/>
          </a:xfrm>
          <a:custGeom>
            <a:avLst/>
            <a:gdLst/>
            <a:ahLst/>
            <a:cxnLst/>
            <a:rect l="l" t="t" r="r" b="b"/>
            <a:pathLst>
              <a:path w="18288000" h="10560062">
                <a:moveTo>
                  <a:pt x="0" y="0"/>
                </a:moveTo>
                <a:lnTo>
                  <a:pt x="18288000" y="0"/>
                </a:lnTo>
                <a:lnTo>
                  <a:pt x="18288000" y="10560062"/>
                </a:lnTo>
                <a:lnTo>
                  <a:pt x="0" y="10560062"/>
                </a:lnTo>
                <a:lnTo>
                  <a:pt x="0" y="0"/>
                </a:lnTo>
                <a:close/>
              </a:path>
            </a:pathLst>
          </a:custGeom>
          <a:blipFill>
            <a:blip r:embed="rId3"/>
            <a:stretch>
              <a:fillRect l="-1204" t="-5406" b="-5406"/>
            </a:stretch>
          </a:blipFill>
        </p:spPr>
        <p:txBody>
          <a:bodyPr/>
          <a:lstStyle/>
          <a:p>
            <a:endParaRPr lang="en-US"/>
          </a:p>
        </p:txBody>
      </p:sp>
      <p:sp>
        <p:nvSpPr>
          <p:cNvPr id="5" name="Freeform 5"/>
          <p:cNvSpPr/>
          <p:nvPr/>
        </p:nvSpPr>
        <p:spPr>
          <a:xfrm>
            <a:off x="16487776" y="272124"/>
            <a:ext cx="1543048" cy="756576"/>
          </a:xfrm>
          <a:custGeom>
            <a:avLst/>
            <a:gdLst/>
            <a:ahLst/>
            <a:cxnLst/>
            <a:rect l="l" t="t" r="r" b="b"/>
            <a:pathLst>
              <a:path w="1543048" h="756576">
                <a:moveTo>
                  <a:pt x="0" y="0"/>
                </a:moveTo>
                <a:lnTo>
                  <a:pt x="1543048" y="0"/>
                </a:lnTo>
                <a:lnTo>
                  <a:pt x="1543048" y="756576"/>
                </a:lnTo>
                <a:lnTo>
                  <a:pt x="0" y="756576"/>
                </a:lnTo>
                <a:lnTo>
                  <a:pt x="0" y="0"/>
                </a:lnTo>
                <a:close/>
              </a:path>
            </a:pathLst>
          </a:custGeom>
          <a:blipFill>
            <a:blip r:embed="rId4"/>
            <a:stretch>
              <a:fillRect/>
            </a:stretch>
          </a:blipFill>
        </p:spPr>
        <p:txBody>
          <a:bodyPr/>
          <a:lstStyle/>
          <a:p>
            <a:endParaRPr lang="en-US"/>
          </a:p>
        </p:txBody>
      </p:sp>
      <p:sp>
        <p:nvSpPr>
          <p:cNvPr id="6" name="Freeform 6"/>
          <p:cNvSpPr/>
          <p:nvPr/>
        </p:nvSpPr>
        <p:spPr>
          <a:xfrm>
            <a:off x="0" y="0"/>
            <a:ext cx="9593981" cy="10287000"/>
          </a:xfrm>
          <a:custGeom>
            <a:avLst/>
            <a:gdLst/>
            <a:ahLst/>
            <a:cxnLst/>
            <a:rect l="l" t="t" r="r" b="b"/>
            <a:pathLst>
              <a:path w="9593981" h="10287000">
                <a:moveTo>
                  <a:pt x="0" y="0"/>
                </a:moveTo>
                <a:lnTo>
                  <a:pt x="9593981" y="0"/>
                </a:lnTo>
                <a:lnTo>
                  <a:pt x="9593981" y="10287000"/>
                </a:lnTo>
                <a:lnTo>
                  <a:pt x="0" y="10287000"/>
                </a:lnTo>
                <a:lnTo>
                  <a:pt x="0" y="0"/>
                </a:lnTo>
                <a:close/>
              </a:path>
            </a:pathLst>
          </a:custGeom>
          <a:blipFill>
            <a:blip r:embed="rId5"/>
            <a:stretch>
              <a:fillRect/>
            </a:stretch>
          </a:blipFill>
        </p:spPr>
        <p:txBody>
          <a:bodyPr/>
          <a:lstStyle/>
          <a:p>
            <a:endParaRPr lang="en-US"/>
          </a:p>
        </p:txBody>
      </p:sp>
      <p:sp>
        <p:nvSpPr>
          <p:cNvPr id="7" name="Freeform 7"/>
          <p:cNvSpPr/>
          <p:nvPr/>
        </p:nvSpPr>
        <p:spPr>
          <a:xfrm>
            <a:off x="16613377" y="8643705"/>
            <a:ext cx="1417447" cy="1472816"/>
          </a:xfrm>
          <a:custGeom>
            <a:avLst/>
            <a:gdLst/>
            <a:ahLst/>
            <a:cxnLst/>
            <a:rect l="l" t="t" r="r" b="b"/>
            <a:pathLst>
              <a:path w="1417447" h="1472816">
                <a:moveTo>
                  <a:pt x="0" y="0"/>
                </a:moveTo>
                <a:lnTo>
                  <a:pt x="1417447" y="0"/>
                </a:lnTo>
                <a:lnTo>
                  <a:pt x="1417447" y="1472816"/>
                </a:lnTo>
                <a:lnTo>
                  <a:pt x="0" y="1472816"/>
                </a:lnTo>
                <a:lnTo>
                  <a:pt x="0" y="0"/>
                </a:lnTo>
                <a:close/>
              </a:path>
            </a:pathLst>
          </a:custGeom>
          <a:blipFill>
            <a:blip r:embed="rId6"/>
            <a:stretch>
              <a:fillRect/>
            </a:stretch>
          </a:blipFill>
        </p:spPr>
        <p:txBody>
          <a:bodyPr/>
          <a:lstStyle/>
          <a:p>
            <a:endParaRPr lang="en-US"/>
          </a:p>
        </p:txBody>
      </p:sp>
      <p:grpSp>
        <p:nvGrpSpPr>
          <p:cNvPr id="8" name="Group 8"/>
          <p:cNvGrpSpPr/>
          <p:nvPr/>
        </p:nvGrpSpPr>
        <p:grpSpPr>
          <a:xfrm>
            <a:off x="9927599" y="380211"/>
            <a:ext cx="7547631" cy="3935256"/>
            <a:chOff x="0" y="-76200"/>
            <a:chExt cx="10063508" cy="5247009"/>
          </a:xfrm>
        </p:grpSpPr>
        <p:sp>
          <p:nvSpPr>
            <p:cNvPr id="9" name="TextBox 9"/>
            <p:cNvSpPr txBox="1"/>
            <p:nvPr/>
          </p:nvSpPr>
          <p:spPr>
            <a:xfrm>
              <a:off x="0" y="-76200"/>
              <a:ext cx="10063508" cy="968488"/>
            </a:xfrm>
            <a:prstGeom prst="rect">
              <a:avLst/>
            </a:prstGeom>
          </p:spPr>
          <p:txBody>
            <a:bodyPr lIns="0" tIns="0" rIns="0" bIns="0" rtlCol="0" anchor="t">
              <a:spAutoFit/>
            </a:bodyPr>
            <a:lstStyle/>
            <a:p>
              <a:pPr algn="l">
                <a:lnSpc>
                  <a:spcPts val="6159"/>
                </a:lnSpc>
              </a:pPr>
              <a:r>
                <a:rPr lang="en-US" sz="4399">
                  <a:solidFill>
                    <a:srgbClr val="634C50"/>
                  </a:solidFill>
                  <a:latin typeface="Source Sans Pro Bold"/>
                  <a:ea typeface="Source Sans Pro Bold"/>
                  <a:cs typeface="Source Sans Pro Bold"/>
                  <a:sym typeface="Source Sans Pro Bold"/>
                </a:rPr>
                <a:t>WOODEN NOTEBOOKS</a:t>
              </a:r>
            </a:p>
          </p:txBody>
        </p:sp>
        <p:sp>
          <p:nvSpPr>
            <p:cNvPr id="10" name="TextBox 10"/>
            <p:cNvSpPr txBox="1"/>
            <p:nvPr/>
          </p:nvSpPr>
          <p:spPr>
            <a:xfrm>
              <a:off x="0" y="1139704"/>
              <a:ext cx="10056679" cy="4031105"/>
            </a:xfrm>
            <a:prstGeom prst="rect">
              <a:avLst/>
            </a:prstGeom>
          </p:spPr>
          <p:txBody>
            <a:bodyPr lIns="0" tIns="0" rIns="0" bIns="0" rtlCol="0" anchor="t">
              <a:spAutoFit/>
            </a:bodyPr>
            <a:lstStyle/>
            <a:p>
              <a:pPr algn="l">
                <a:lnSpc>
                  <a:spcPts val="3360"/>
                </a:lnSpc>
              </a:pPr>
              <a:r>
                <a:rPr lang="en-US" sz="2400" dirty="0">
                  <a:solidFill>
                    <a:srgbClr val="634C50"/>
                  </a:solidFill>
                  <a:latin typeface="Source Sans Pro"/>
                  <a:ea typeface="Source Sans Pro"/>
                  <a:cs typeface="Source Sans Pro"/>
                  <a:sym typeface="Source Sans Pro"/>
                </a:rPr>
                <a:t>BOAR023</a:t>
              </a:r>
            </a:p>
            <a:p>
              <a:pPr algn="l">
                <a:lnSpc>
                  <a:spcPts val="3360"/>
                </a:lnSpc>
              </a:pPr>
              <a:r>
                <a:rPr lang="en-US" sz="2400" dirty="0">
                  <a:solidFill>
                    <a:srgbClr val="634C50"/>
                  </a:solidFill>
                  <a:latin typeface="Source Sans Pro"/>
                  <a:ea typeface="Source Sans Pro"/>
                  <a:cs typeface="Source Sans Pro"/>
                  <a:sym typeface="Source Sans Pro"/>
                </a:rPr>
                <a:t>Mpho Wooden A5 Notebook</a:t>
              </a:r>
            </a:p>
            <a:p>
              <a:pPr algn="l">
                <a:lnSpc>
                  <a:spcPts val="3360"/>
                </a:lnSpc>
              </a:pPr>
              <a:r>
                <a:rPr lang="en-US" sz="2400" dirty="0">
                  <a:solidFill>
                    <a:srgbClr val="634C50"/>
                  </a:solidFill>
                  <a:latin typeface="Source Sans Pro"/>
                  <a:ea typeface="Source Sans Pro"/>
                  <a:cs typeface="Source Sans Pro"/>
                  <a:sym typeface="Source Sans Pro"/>
                </a:rPr>
                <a:t>Wood l | 3mm </a:t>
              </a:r>
            </a:p>
            <a:p>
              <a:pPr algn="l">
                <a:lnSpc>
                  <a:spcPts val="3359"/>
                </a:lnSpc>
              </a:pPr>
              <a:r>
                <a:rPr lang="en-US" sz="2400" dirty="0">
                  <a:solidFill>
                    <a:srgbClr val="634C50"/>
                  </a:solidFill>
                  <a:latin typeface="Source Sans Pro"/>
                  <a:ea typeface="Source Sans Pro"/>
                  <a:cs typeface="Source Sans Pro"/>
                  <a:sym typeface="Source Sans Pro"/>
                </a:rPr>
                <a:t>size | 148mm x 210mm</a:t>
              </a:r>
            </a:p>
            <a:p>
              <a:pPr algn="l">
                <a:lnSpc>
                  <a:spcPts val="3359"/>
                </a:lnSpc>
              </a:pPr>
              <a:r>
                <a:rPr lang="en-US" sz="2400" dirty="0">
                  <a:solidFill>
                    <a:srgbClr val="634C50"/>
                  </a:solidFill>
                  <a:latin typeface="Source Sans Pro"/>
                  <a:ea typeface="Source Sans Pro"/>
                  <a:cs typeface="Source Sans Pro"/>
                  <a:sym typeface="Source Sans Pro"/>
                </a:rPr>
                <a:t>MOQ  100 units</a:t>
              </a:r>
            </a:p>
            <a:p>
              <a:pPr algn="l">
                <a:lnSpc>
                  <a:spcPts val="3359"/>
                </a:lnSpc>
              </a:pPr>
              <a:r>
                <a:rPr lang="en-US" sz="2400" dirty="0">
                  <a:solidFill>
                    <a:srgbClr val="634C50"/>
                  </a:solidFill>
                  <a:latin typeface="Source Sans Pro"/>
                  <a:ea typeface="Source Sans Pro"/>
                  <a:cs typeface="Source Sans Pro"/>
                  <a:sym typeface="Source Sans Pro"/>
                </a:rPr>
                <a:t>Selling price: R</a:t>
              </a:r>
            </a:p>
            <a:p>
              <a:pPr algn="l">
                <a:lnSpc>
                  <a:spcPts val="3359"/>
                </a:lnSpc>
              </a:pPr>
              <a:endParaRPr lang="en-US" sz="2400" dirty="0">
                <a:solidFill>
                  <a:srgbClr val="634C50"/>
                </a:solidFill>
                <a:latin typeface="Source Sans Pro"/>
                <a:ea typeface="Source Sans Pro"/>
                <a:cs typeface="Source Sans Pro"/>
                <a:sym typeface="Source Sans Pro"/>
              </a:endParaRPr>
            </a:p>
          </p:txBody>
        </p:sp>
      </p:grpSp>
      <p:sp>
        <p:nvSpPr>
          <p:cNvPr id="11" name="TextBox 11"/>
          <p:cNvSpPr txBox="1"/>
          <p:nvPr/>
        </p:nvSpPr>
        <p:spPr>
          <a:xfrm>
            <a:off x="9927599" y="4282688"/>
            <a:ext cx="3545458" cy="3023328"/>
          </a:xfrm>
          <a:prstGeom prst="rect">
            <a:avLst/>
          </a:prstGeom>
        </p:spPr>
        <p:txBody>
          <a:bodyPr lIns="0" tIns="0" rIns="0" bIns="0" rtlCol="0" anchor="t">
            <a:spAutoFit/>
          </a:bodyPr>
          <a:lstStyle/>
          <a:p>
            <a:pPr algn="l">
              <a:lnSpc>
                <a:spcPts val="3360"/>
              </a:lnSpc>
              <a:spcBef>
                <a:spcPct val="0"/>
              </a:spcBef>
            </a:pPr>
            <a:r>
              <a:rPr lang="en-US" sz="2400" dirty="0">
                <a:solidFill>
                  <a:srgbClr val="634C50"/>
                </a:solidFill>
                <a:latin typeface="Source Sans Pro"/>
                <a:ea typeface="Source Sans Pro"/>
                <a:cs typeface="Source Sans Pro"/>
                <a:sym typeface="Source Sans Pro"/>
              </a:rPr>
              <a:t>BOAR024</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Mpho Wooden A4 Notebook</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Wood l | 3mm </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size | 210mm x 297mm</a:t>
            </a:r>
          </a:p>
          <a:p>
            <a:pPr algn="l">
              <a:lnSpc>
                <a:spcPts val="3359"/>
              </a:lnSpc>
            </a:pPr>
            <a:r>
              <a:rPr lang="en-US" sz="2400" dirty="0">
                <a:solidFill>
                  <a:srgbClr val="634C50"/>
                </a:solidFill>
                <a:latin typeface="Source Sans Pro"/>
                <a:ea typeface="Source Sans Pro"/>
                <a:cs typeface="Source Sans Pro"/>
                <a:sym typeface="Source Sans Pro"/>
              </a:rPr>
              <a:t>MOQ  100 units</a:t>
            </a:r>
          </a:p>
          <a:p>
            <a:pPr algn="l">
              <a:lnSpc>
                <a:spcPts val="3359"/>
              </a:lnSpc>
            </a:pPr>
            <a:r>
              <a:rPr lang="en-US" sz="2400" dirty="0">
                <a:solidFill>
                  <a:srgbClr val="634C50"/>
                </a:solidFill>
                <a:latin typeface="Source Sans Pro"/>
                <a:ea typeface="Source Sans Pro"/>
                <a:cs typeface="Source Sans Pro"/>
                <a:sym typeface="Source Sans Pro"/>
              </a:rPr>
              <a:t>Selling price: R</a:t>
            </a:r>
          </a:p>
          <a:p>
            <a:pPr algn="l">
              <a:lnSpc>
                <a:spcPts val="3360"/>
              </a:lnSpc>
              <a:spcBef>
                <a:spcPct val="0"/>
              </a:spcBef>
            </a:pPr>
            <a:endParaRPr lang="en-US" sz="2400" dirty="0">
              <a:solidFill>
                <a:srgbClr val="634C50"/>
              </a:solidFill>
              <a:latin typeface="Source Sans Pro"/>
              <a:ea typeface="Source Sans Pro"/>
              <a:cs typeface="Source Sans Pro"/>
              <a:sym typeface="Source Sans Pr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99" b="-6199"/>
            </a:stretch>
          </a:blipFill>
        </p:spPr>
        <p:txBody>
          <a:bodyPr/>
          <a:lstStyle/>
          <a:p>
            <a:endParaRPr lang="en-US"/>
          </a:p>
        </p:txBody>
      </p:sp>
      <p:sp>
        <p:nvSpPr>
          <p:cNvPr id="3" name="Freeform 3"/>
          <p:cNvSpPr/>
          <p:nvPr/>
        </p:nvSpPr>
        <p:spPr>
          <a:xfrm>
            <a:off x="14535829" y="405632"/>
            <a:ext cx="3566231" cy="1748569"/>
          </a:xfrm>
          <a:custGeom>
            <a:avLst/>
            <a:gdLst/>
            <a:ahLst/>
            <a:cxnLst/>
            <a:rect l="l" t="t" r="r" b="b"/>
            <a:pathLst>
              <a:path w="3566231" h="1748569">
                <a:moveTo>
                  <a:pt x="0" y="0"/>
                </a:moveTo>
                <a:lnTo>
                  <a:pt x="3566231" y="0"/>
                </a:lnTo>
                <a:lnTo>
                  <a:pt x="3566231" y="1748569"/>
                </a:lnTo>
                <a:lnTo>
                  <a:pt x="0" y="1748569"/>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2460775" y="3686673"/>
            <a:ext cx="15488974" cy="5161699"/>
          </a:xfrm>
          <a:prstGeom prst="rect">
            <a:avLst/>
          </a:prstGeom>
        </p:spPr>
        <p:txBody>
          <a:bodyPr lIns="0" tIns="0" rIns="0" bIns="0" rtlCol="0" anchor="t">
            <a:spAutoFit/>
          </a:bodyPr>
          <a:lstStyle/>
          <a:p>
            <a:pPr algn="ctr">
              <a:lnSpc>
                <a:spcPts val="6859"/>
              </a:lnSpc>
            </a:pPr>
            <a:r>
              <a:rPr lang="en-US" sz="4899">
                <a:solidFill>
                  <a:srgbClr val="634C50"/>
                </a:solidFill>
                <a:latin typeface="Source Sans Pro"/>
                <a:ea typeface="Source Sans Pro"/>
                <a:cs typeface="Source Sans Pro"/>
                <a:sym typeface="Source Sans Pro"/>
              </a:rPr>
              <a:t>Mpho means gift in Sesotho; a fitting name for a promotional gifting range that is 100% locally produced. The wood is sourced locally, and the products are manufactured and branded in-house. The entire range is ideal to give as a gift, due to its strength, durability and unique grain character, no two are alike!</a:t>
            </a:r>
          </a:p>
        </p:txBody>
      </p:sp>
      <p:sp>
        <p:nvSpPr>
          <p:cNvPr id="5" name="Freeform 5"/>
          <p:cNvSpPr/>
          <p:nvPr/>
        </p:nvSpPr>
        <p:spPr>
          <a:xfrm>
            <a:off x="319976" y="8603127"/>
            <a:ext cx="1417447" cy="1472816"/>
          </a:xfrm>
          <a:custGeom>
            <a:avLst/>
            <a:gdLst/>
            <a:ahLst/>
            <a:cxnLst/>
            <a:rect l="l" t="t" r="r" b="b"/>
            <a:pathLst>
              <a:path w="1417447" h="1472816">
                <a:moveTo>
                  <a:pt x="0" y="0"/>
                </a:moveTo>
                <a:lnTo>
                  <a:pt x="1417448" y="0"/>
                </a:lnTo>
                <a:lnTo>
                  <a:pt x="1417448" y="1472816"/>
                </a:lnTo>
                <a:lnTo>
                  <a:pt x="0" y="1472816"/>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5229187" y="2343112"/>
            <a:ext cx="8458200" cy="1024890"/>
          </a:xfrm>
          <a:prstGeom prst="rect">
            <a:avLst/>
          </a:prstGeom>
        </p:spPr>
        <p:txBody>
          <a:bodyPr lIns="0" tIns="0" rIns="0" bIns="0" rtlCol="0" anchor="t">
            <a:spAutoFit/>
          </a:bodyPr>
          <a:lstStyle/>
          <a:p>
            <a:pPr marL="0" lvl="0" indent="0" algn="ctr">
              <a:lnSpc>
                <a:spcPts val="7920"/>
              </a:lnSpc>
              <a:spcBef>
                <a:spcPct val="0"/>
              </a:spcBef>
            </a:pPr>
            <a:r>
              <a:rPr lang="en-US" sz="7200" spc="-144">
                <a:solidFill>
                  <a:srgbClr val="401B21"/>
                </a:solidFill>
                <a:latin typeface="Gotham Condensed Bold"/>
                <a:ea typeface="Gotham Condensed Bold"/>
                <a:cs typeface="Gotham Condensed Bold"/>
                <a:sym typeface="Gotham Condensed Bold"/>
              </a:rPr>
              <a:t>WHAT DOES MPHO MEAN?</a:t>
            </a:r>
          </a:p>
        </p:txBody>
      </p:sp>
      <p:sp>
        <p:nvSpPr>
          <p:cNvPr id="7" name="TextBox 7"/>
          <p:cNvSpPr txBox="1"/>
          <p:nvPr/>
        </p:nvSpPr>
        <p:spPr>
          <a:xfrm>
            <a:off x="2645900" y="9526892"/>
            <a:ext cx="13237479" cy="410006"/>
          </a:xfrm>
          <a:prstGeom prst="rect">
            <a:avLst/>
          </a:prstGeom>
        </p:spPr>
        <p:txBody>
          <a:bodyPr lIns="0" tIns="0" rIns="0" bIns="0" rtlCol="0" anchor="t">
            <a:spAutoFit/>
          </a:bodyPr>
          <a:lstStyle/>
          <a:p>
            <a:pPr algn="ctr">
              <a:lnSpc>
                <a:spcPts val="3360"/>
              </a:lnSpc>
            </a:pPr>
            <a:r>
              <a:rPr lang="en-US" sz="2400">
                <a:solidFill>
                  <a:srgbClr val="634C50"/>
                </a:solidFill>
                <a:latin typeface="Source Sans Pro"/>
                <a:ea typeface="Source Sans Pro"/>
                <a:cs typeface="Source Sans Pro"/>
                <a:sym typeface="Source Sans Pro"/>
              </a:rPr>
              <a:t>Eco Friendly | Sustainable | Biodegradable | Durable</a:t>
            </a:r>
          </a:p>
        </p:txBody>
      </p:sp>
      <p:sp>
        <p:nvSpPr>
          <p:cNvPr id="8" name="TextBox 8"/>
          <p:cNvSpPr txBox="1"/>
          <p:nvPr/>
        </p:nvSpPr>
        <p:spPr>
          <a:xfrm>
            <a:off x="11010005" y="9759824"/>
            <a:ext cx="7051648" cy="316118"/>
          </a:xfrm>
          <a:prstGeom prst="rect">
            <a:avLst/>
          </a:prstGeom>
        </p:spPr>
        <p:txBody>
          <a:bodyPr lIns="0" tIns="0" rIns="0" bIns="0" rtlCol="0" anchor="t">
            <a:spAutoFit/>
          </a:bodyPr>
          <a:lstStyle/>
          <a:p>
            <a:pPr algn="r">
              <a:lnSpc>
                <a:spcPts val="2520"/>
              </a:lnSpc>
            </a:pPr>
            <a:r>
              <a:rPr lang="en-US" sz="1800" u="sng">
                <a:solidFill>
                  <a:srgbClr val="634C50"/>
                </a:solidFill>
                <a:latin typeface="Source Sans Pro"/>
                <a:ea typeface="Source Sans Pro"/>
                <a:cs typeface="Source Sans Pro"/>
                <a:sym typeface="Source Sans Pro"/>
                <a:hlinkClick r:id="rId5" tooltip="https://wood-products.giftsa.co.za"/>
              </a:rPr>
              <a:t>https://wood-products.giftsa.co.za/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838953" cy="10287000"/>
            <a:chOff x="0" y="0"/>
            <a:chExt cx="14451937" cy="13716000"/>
          </a:xfrm>
        </p:grpSpPr>
        <p:pic>
          <p:nvPicPr>
            <p:cNvPr id="3" name="Picture 3"/>
            <p:cNvPicPr>
              <a:picLocks noChangeAspect="1"/>
            </p:cNvPicPr>
            <p:nvPr/>
          </p:nvPicPr>
          <p:blipFill>
            <a:blip r:embed="rId2"/>
            <a:srcRect l="29469" r="29469"/>
            <a:stretch>
              <a:fillRect/>
            </a:stretch>
          </p:blipFill>
          <p:spPr>
            <a:xfrm>
              <a:off x="0" y="0"/>
              <a:ext cx="14451937" cy="13716000"/>
            </a:xfrm>
            <a:prstGeom prst="rect">
              <a:avLst/>
            </a:prstGeom>
          </p:spPr>
        </p:pic>
      </p:grpSp>
      <p:sp>
        <p:nvSpPr>
          <p:cNvPr id="4" name="Freeform 4"/>
          <p:cNvSpPr/>
          <p:nvPr/>
        </p:nvSpPr>
        <p:spPr>
          <a:xfrm>
            <a:off x="-16504" y="2931"/>
            <a:ext cx="18304504" cy="10284069"/>
          </a:xfrm>
          <a:custGeom>
            <a:avLst/>
            <a:gdLst/>
            <a:ahLst/>
            <a:cxnLst/>
            <a:rect l="l" t="t" r="r" b="b"/>
            <a:pathLst>
              <a:path w="18288000" h="10560062">
                <a:moveTo>
                  <a:pt x="0" y="0"/>
                </a:moveTo>
                <a:lnTo>
                  <a:pt x="18288000" y="0"/>
                </a:lnTo>
                <a:lnTo>
                  <a:pt x="18288000" y="10560062"/>
                </a:lnTo>
                <a:lnTo>
                  <a:pt x="0" y="10560062"/>
                </a:lnTo>
                <a:lnTo>
                  <a:pt x="0" y="0"/>
                </a:lnTo>
                <a:close/>
              </a:path>
            </a:pathLst>
          </a:custGeom>
          <a:blipFill>
            <a:blip r:embed="rId3"/>
            <a:stretch>
              <a:fillRect l="-1204" t="-5406" b="-5406"/>
            </a:stretch>
          </a:blipFill>
        </p:spPr>
        <p:txBody>
          <a:bodyPr/>
          <a:lstStyle/>
          <a:p>
            <a:endParaRPr lang="en-US"/>
          </a:p>
        </p:txBody>
      </p:sp>
      <p:sp>
        <p:nvSpPr>
          <p:cNvPr id="5" name="Freeform 5"/>
          <p:cNvSpPr/>
          <p:nvPr/>
        </p:nvSpPr>
        <p:spPr>
          <a:xfrm>
            <a:off x="16487776" y="272124"/>
            <a:ext cx="1543048" cy="756576"/>
          </a:xfrm>
          <a:custGeom>
            <a:avLst/>
            <a:gdLst/>
            <a:ahLst/>
            <a:cxnLst/>
            <a:rect l="l" t="t" r="r" b="b"/>
            <a:pathLst>
              <a:path w="1543048" h="756576">
                <a:moveTo>
                  <a:pt x="0" y="0"/>
                </a:moveTo>
                <a:lnTo>
                  <a:pt x="1543048" y="0"/>
                </a:lnTo>
                <a:lnTo>
                  <a:pt x="1543048" y="756576"/>
                </a:lnTo>
                <a:lnTo>
                  <a:pt x="0" y="756576"/>
                </a:lnTo>
                <a:lnTo>
                  <a:pt x="0" y="0"/>
                </a:lnTo>
                <a:close/>
              </a:path>
            </a:pathLst>
          </a:custGeom>
          <a:blipFill>
            <a:blip r:embed="rId4"/>
            <a:stretch>
              <a:fillRect/>
            </a:stretch>
          </a:blipFill>
        </p:spPr>
        <p:txBody>
          <a:bodyPr/>
          <a:lstStyle/>
          <a:p>
            <a:endParaRPr lang="en-US"/>
          </a:p>
        </p:txBody>
      </p:sp>
      <p:sp>
        <p:nvSpPr>
          <p:cNvPr id="6" name="Freeform 6"/>
          <p:cNvSpPr/>
          <p:nvPr/>
        </p:nvSpPr>
        <p:spPr>
          <a:xfrm>
            <a:off x="78696" y="71683"/>
            <a:ext cx="12412584" cy="4159470"/>
          </a:xfrm>
          <a:custGeom>
            <a:avLst/>
            <a:gdLst/>
            <a:ahLst/>
            <a:cxnLst/>
            <a:rect l="l" t="t" r="r" b="b"/>
            <a:pathLst>
              <a:path w="15460584" h="5021621">
                <a:moveTo>
                  <a:pt x="0" y="0"/>
                </a:moveTo>
                <a:lnTo>
                  <a:pt x="15460584" y="0"/>
                </a:lnTo>
                <a:lnTo>
                  <a:pt x="15460584" y="5021620"/>
                </a:lnTo>
                <a:lnTo>
                  <a:pt x="0" y="5021620"/>
                </a:lnTo>
                <a:lnTo>
                  <a:pt x="0" y="0"/>
                </a:lnTo>
                <a:close/>
              </a:path>
            </a:pathLst>
          </a:custGeom>
          <a:blipFill>
            <a:blip r:embed="rId5"/>
            <a:stretch>
              <a:fillRect l="-3631" t="-76011" b="-146241"/>
            </a:stretch>
          </a:blipFill>
        </p:spPr>
        <p:txBody>
          <a:bodyPr/>
          <a:lstStyle/>
          <a:p>
            <a:endParaRPr lang="en-US"/>
          </a:p>
        </p:txBody>
      </p:sp>
      <p:sp>
        <p:nvSpPr>
          <p:cNvPr id="7" name="Freeform 7"/>
          <p:cNvSpPr/>
          <p:nvPr/>
        </p:nvSpPr>
        <p:spPr>
          <a:xfrm>
            <a:off x="78696" y="4295346"/>
            <a:ext cx="6922711" cy="5991654"/>
          </a:xfrm>
          <a:custGeom>
            <a:avLst/>
            <a:gdLst/>
            <a:ahLst/>
            <a:cxnLst/>
            <a:rect l="l" t="t" r="r" b="b"/>
            <a:pathLst>
              <a:path w="6922711" h="6167196">
                <a:moveTo>
                  <a:pt x="0" y="0"/>
                </a:moveTo>
                <a:lnTo>
                  <a:pt x="6922711" y="0"/>
                </a:lnTo>
                <a:lnTo>
                  <a:pt x="6922711" y="6167197"/>
                </a:lnTo>
                <a:lnTo>
                  <a:pt x="0" y="6167197"/>
                </a:lnTo>
                <a:lnTo>
                  <a:pt x="0" y="0"/>
                </a:lnTo>
                <a:close/>
              </a:path>
            </a:pathLst>
          </a:custGeom>
          <a:blipFill>
            <a:blip r:embed="rId6"/>
            <a:stretch>
              <a:fillRect t="-13373"/>
            </a:stretch>
          </a:blipFill>
        </p:spPr>
        <p:txBody>
          <a:bodyPr/>
          <a:lstStyle/>
          <a:p>
            <a:endParaRPr lang="en-US" dirty="0"/>
          </a:p>
        </p:txBody>
      </p:sp>
      <p:sp>
        <p:nvSpPr>
          <p:cNvPr id="8" name="Freeform 8"/>
          <p:cNvSpPr/>
          <p:nvPr/>
        </p:nvSpPr>
        <p:spPr>
          <a:xfrm>
            <a:off x="16487776" y="8521892"/>
            <a:ext cx="1417447" cy="1472816"/>
          </a:xfrm>
          <a:custGeom>
            <a:avLst/>
            <a:gdLst/>
            <a:ahLst/>
            <a:cxnLst/>
            <a:rect l="l" t="t" r="r" b="b"/>
            <a:pathLst>
              <a:path w="1417447" h="1472816">
                <a:moveTo>
                  <a:pt x="0" y="0"/>
                </a:moveTo>
                <a:lnTo>
                  <a:pt x="1417447" y="0"/>
                </a:lnTo>
                <a:lnTo>
                  <a:pt x="1417447" y="1472816"/>
                </a:lnTo>
                <a:lnTo>
                  <a:pt x="0" y="1472816"/>
                </a:lnTo>
                <a:lnTo>
                  <a:pt x="0" y="0"/>
                </a:lnTo>
                <a:close/>
              </a:path>
            </a:pathLst>
          </a:custGeom>
          <a:blipFill>
            <a:blip r:embed="rId7"/>
            <a:stretch>
              <a:fillRect/>
            </a:stretch>
          </a:blipFill>
        </p:spPr>
        <p:txBody>
          <a:bodyPr/>
          <a:lstStyle/>
          <a:p>
            <a:endParaRPr lang="en-US"/>
          </a:p>
        </p:txBody>
      </p:sp>
      <p:grpSp>
        <p:nvGrpSpPr>
          <p:cNvPr id="9" name="Group 9"/>
          <p:cNvGrpSpPr/>
          <p:nvPr/>
        </p:nvGrpSpPr>
        <p:grpSpPr>
          <a:xfrm>
            <a:off x="15714043" y="1552918"/>
            <a:ext cx="7547631" cy="2867367"/>
            <a:chOff x="0" y="0"/>
            <a:chExt cx="10063508" cy="3823156"/>
          </a:xfrm>
        </p:grpSpPr>
        <p:sp>
          <p:nvSpPr>
            <p:cNvPr id="10" name="TextBox 10"/>
            <p:cNvSpPr txBox="1"/>
            <p:nvPr/>
          </p:nvSpPr>
          <p:spPr>
            <a:xfrm>
              <a:off x="0" y="-76200"/>
              <a:ext cx="10063508" cy="2009789"/>
            </a:xfrm>
            <a:prstGeom prst="rect">
              <a:avLst/>
            </a:prstGeom>
          </p:spPr>
          <p:txBody>
            <a:bodyPr lIns="0" tIns="0" rIns="0" bIns="0" rtlCol="0" anchor="t">
              <a:spAutoFit/>
            </a:bodyPr>
            <a:lstStyle/>
            <a:p>
              <a:pPr algn="l">
                <a:lnSpc>
                  <a:spcPts val="6159"/>
                </a:lnSpc>
              </a:pPr>
              <a:r>
                <a:rPr lang="en-US" sz="4399">
                  <a:solidFill>
                    <a:srgbClr val="634C50"/>
                  </a:solidFill>
                  <a:latin typeface="Source Sans Pro Bold"/>
                  <a:ea typeface="Source Sans Pro Bold"/>
                  <a:cs typeface="Source Sans Pro Bold"/>
                  <a:sym typeface="Source Sans Pro Bold"/>
                </a:rPr>
                <a:t>WOODEN </a:t>
              </a:r>
            </a:p>
            <a:p>
              <a:pPr algn="l">
                <a:lnSpc>
                  <a:spcPts val="6159"/>
                </a:lnSpc>
              </a:pPr>
              <a:r>
                <a:rPr lang="en-US" sz="4399">
                  <a:solidFill>
                    <a:srgbClr val="634C50"/>
                  </a:solidFill>
                  <a:latin typeface="Source Sans Pro Bold"/>
                  <a:ea typeface="Source Sans Pro Bold"/>
                  <a:cs typeface="Source Sans Pro Bold"/>
                  <a:sym typeface="Source Sans Pro Bold"/>
                </a:rPr>
                <a:t>RULERS </a:t>
              </a:r>
            </a:p>
          </p:txBody>
        </p:sp>
        <p:sp>
          <p:nvSpPr>
            <p:cNvPr id="11" name="TextBox 11"/>
            <p:cNvSpPr txBox="1"/>
            <p:nvPr/>
          </p:nvSpPr>
          <p:spPr>
            <a:xfrm>
              <a:off x="0" y="2181006"/>
              <a:ext cx="10056679" cy="1642150"/>
            </a:xfrm>
            <a:prstGeom prst="rect">
              <a:avLst/>
            </a:prstGeom>
          </p:spPr>
          <p:txBody>
            <a:bodyPr lIns="0" tIns="0" rIns="0" bIns="0" rtlCol="0" anchor="t">
              <a:spAutoFit/>
            </a:bodyPr>
            <a:lstStyle/>
            <a:p>
              <a:pPr algn="l">
                <a:lnSpc>
                  <a:spcPts val="3360"/>
                </a:lnSpc>
              </a:pPr>
              <a:endParaRPr/>
            </a:p>
            <a:p>
              <a:pPr algn="l">
                <a:lnSpc>
                  <a:spcPts val="3360"/>
                </a:lnSpc>
              </a:pPr>
              <a:endParaRPr/>
            </a:p>
            <a:p>
              <a:pPr algn="l">
                <a:lnSpc>
                  <a:spcPts val="3359"/>
                </a:lnSpc>
              </a:pPr>
              <a:endParaRPr/>
            </a:p>
          </p:txBody>
        </p:sp>
      </p:grpSp>
      <p:sp>
        <p:nvSpPr>
          <p:cNvPr id="12" name="TextBox 12"/>
          <p:cNvSpPr txBox="1"/>
          <p:nvPr/>
        </p:nvSpPr>
        <p:spPr>
          <a:xfrm>
            <a:off x="13487400" y="4959425"/>
            <a:ext cx="3330401" cy="3023328"/>
          </a:xfrm>
          <a:prstGeom prst="rect">
            <a:avLst/>
          </a:prstGeom>
        </p:spPr>
        <p:txBody>
          <a:bodyPr lIns="0" tIns="0" rIns="0" bIns="0" rtlCol="0" anchor="t">
            <a:spAutoFit/>
          </a:bodyPr>
          <a:lstStyle/>
          <a:p>
            <a:pPr algn="l">
              <a:lnSpc>
                <a:spcPts val="3360"/>
              </a:lnSpc>
              <a:spcBef>
                <a:spcPct val="0"/>
              </a:spcBef>
            </a:pPr>
            <a:r>
              <a:rPr lang="en-US" sz="2400" dirty="0">
                <a:solidFill>
                  <a:srgbClr val="634C50"/>
                </a:solidFill>
                <a:latin typeface="Source Sans Pro"/>
                <a:ea typeface="Source Sans Pro"/>
                <a:cs typeface="Source Sans Pro"/>
                <a:sym typeface="Source Sans Pro"/>
              </a:rPr>
              <a:t>BOAR051</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Mpho Wooden 15cm Ruler</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Wood l | 3mm </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size | 130mm x 32mm</a:t>
            </a:r>
          </a:p>
          <a:p>
            <a:pPr algn="l">
              <a:lnSpc>
                <a:spcPts val="3359"/>
              </a:lnSpc>
            </a:pPr>
            <a:r>
              <a:rPr lang="en-US" sz="2400" dirty="0">
                <a:solidFill>
                  <a:srgbClr val="634C50"/>
                </a:solidFill>
                <a:latin typeface="Source Sans Pro"/>
                <a:ea typeface="Source Sans Pro"/>
                <a:cs typeface="Source Sans Pro"/>
                <a:sym typeface="Source Sans Pro"/>
              </a:rPr>
              <a:t>MOQ  10 units</a:t>
            </a:r>
          </a:p>
          <a:p>
            <a:pPr algn="l">
              <a:lnSpc>
                <a:spcPts val="3359"/>
              </a:lnSpc>
            </a:pPr>
            <a:r>
              <a:rPr lang="en-US" sz="2400" dirty="0">
                <a:solidFill>
                  <a:srgbClr val="634C50"/>
                </a:solidFill>
                <a:latin typeface="Source Sans Pro"/>
                <a:ea typeface="Source Sans Pro"/>
                <a:cs typeface="Source Sans Pro"/>
                <a:sym typeface="Source Sans Pro"/>
              </a:rPr>
              <a:t>Selling price: R</a:t>
            </a:r>
          </a:p>
          <a:p>
            <a:pPr algn="l">
              <a:lnSpc>
                <a:spcPts val="3360"/>
              </a:lnSpc>
              <a:spcBef>
                <a:spcPct val="0"/>
              </a:spcBef>
            </a:pPr>
            <a:endParaRPr lang="en-US" sz="2400" dirty="0">
              <a:solidFill>
                <a:srgbClr val="634C50"/>
              </a:solidFill>
              <a:latin typeface="Source Sans Pro"/>
              <a:ea typeface="Source Sans Pro"/>
              <a:cs typeface="Source Sans Pro"/>
              <a:sym typeface="Source Sans Pro"/>
            </a:endParaRPr>
          </a:p>
        </p:txBody>
      </p:sp>
      <p:sp>
        <p:nvSpPr>
          <p:cNvPr id="13" name="TextBox 13"/>
          <p:cNvSpPr txBox="1"/>
          <p:nvPr/>
        </p:nvSpPr>
        <p:spPr>
          <a:xfrm>
            <a:off x="8513726" y="5018861"/>
            <a:ext cx="3323704" cy="3023328"/>
          </a:xfrm>
          <a:prstGeom prst="rect">
            <a:avLst/>
          </a:prstGeom>
        </p:spPr>
        <p:txBody>
          <a:bodyPr lIns="0" tIns="0" rIns="0" bIns="0" rtlCol="0" anchor="t">
            <a:spAutoFit/>
          </a:bodyPr>
          <a:lstStyle/>
          <a:p>
            <a:pPr algn="l">
              <a:lnSpc>
                <a:spcPts val="3360"/>
              </a:lnSpc>
              <a:spcBef>
                <a:spcPct val="0"/>
              </a:spcBef>
            </a:pPr>
            <a:r>
              <a:rPr lang="en-US" sz="2400" dirty="0">
                <a:solidFill>
                  <a:srgbClr val="634C50"/>
                </a:solidFill>
                <a:latin typeface="Source Sans Pro"/>
                <a:ea typeface="Source Sans Pro"/>
                <a:cs typeface="Source Sans Pro"/>
                <a:sym typeface="Source Sans Pro"/>
              </a:rPr>
              <a:t>BOAR050</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Mpho Wooden 30cm ruler </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Wood l | 3mm </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size | 315mm x 45mm</a:t>
            </a:r>
          </a:p>
          <a:p>
            <a:pPr algn="l">
              <a:lnSpc>
                <a:spcPts val="3359"/>
              </a:lnSpc>
            </a:pPr>
            <a:r>
              <a:rPr lang="en-US" sz="2400" dirty="0">
                <a:solidFill>
                  <a:srgbClr val="634C50"/>
                </a:solidFill>
                <a:latin typeface="Source Sans Pro"/>
                <a:ea typeface="Source Sans Pro"/>
                <a:cs typeface="Source Sans Pro"/>
                <a:sym typeface="Source Sans Pro"/>
              </a:rPr>
              <a:t>MOQ  100 units</a:t>
            </a:r>
          </a:p>
          <a:p>
            <a:pPr algn="l">
              <a:lnSpc>
                <a:spcPts val="3359"/>
              </a:lnSpc>
            </a:pPr>
            <a:r>
              <a:rPr lang="en-US" sz="2400" dirty="0">
                <a:solidFill>
                  <a:srgbClr val="634C50"/>
                </a:solidFill>
                <a:latin typeface="Source Sans Pro"/>
                <a:ea typeface="Source Sans Pro"/>
                <a:cs typeface="Source Sans Pro"/>
                <a:sym typeface="Source Sans Pro"/>
              </a:rPr>
              <a:t>Selling price: R</a:t>
            </a:r>
          </a:p>
          <a:p>
            <a:pPr algn="l">
              <a:lnSpc>
                <a:spcPts val="3360"/>
              </a:lnSpc>
              <a:spcBef>
                <a:spcPct val="0"/>
              </a:spcBef>
            </a:pPr>
            <a:endParaRPr lang="en-US" sz="2400" dirty="0">
              <a:solidFill>
                <a:srgbClr val="634C50"/>
              </a:solidFill>
              <a:latin typeface="Source Sans Pro"/>
              <a:ea typeface="Source Sans Pro"/>
              <a:cs typeface="Source Sans Pro"/>
              <a:sym typeface="Source Sans Pr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838953" cy="10287000"/>
            <a:chOff x="0" y="0"/>
            <a:chExt cx="14451937" cy="13716000"/>
          </a:xfrm>
        </p:grpSpPr>
        <p:pic>
          <p:nvPicPr>
            <p:cNvPr id="3" name="Picture 3"/>
            <p:cNvPicPr>
              <a:picLocks noChangeAspect="1"/>
            </p:cNvPicPr>
            <p:nvPr/>
          </p:nvPicPr>
          <p:blipFill>
            <a:blip r:embed="rId2"/>
            <a:srcRect l="29469" r="29469"/>
            <a:stretch>
              <a:fillRect/>
            </a:stretch>
          </p:blipFill>
          <p:spPr>
            <a:xfrm>
              <a:off x="0" y="0"/>
              <a:ext cx="14451937" cy="13716000"/>
            </a:xfrm>
            <a:prstGeom prst="rect">
              <a:avLst/>
            </a:prstGeom>
          </p:spPr>
        </p:pic>
      </p:grpSp>
      <p:sp>
        <p:nvSpPr>
          <p:cNvPr id="4" name="Freeform 4"/>
          <p:cNvSpPr/>
          <p:nvPr/>
        </p:nvSpPr>
        <p:spPr>
          <a:xfrm>
            <a:off x="0" y="1"/>
            <a:ext cx="18288000" cy="10287000"/>
          </a:xfrm>
          <a:custGeom>
            <a:avLst/>
            <a:gdLst/>
            <a:ahLst/>
            <a:cxnLst/>
            <a:rect l="l" t="t" r="r" b="b"/>
            <a:pathLst>
              <a:path w="21107527" h="12188145">
                <a:moveTo>
                  <a:pt x="0" y="0"/>
                </a:moveTo>
                <a:lnTo>
                  <a:pt x="21107527" y="0"/>
                </a:lnTo>
                <a:lnTo>
                  <a:pt x="21107527" y="12188145"/>
                </a:lnTo>
                <a:lnTo>
                  <a:pt x="0" y="12188145"/>
                </a:lnTo>
                <a:lnTo>
                  <a:pt x="0" y="0"/>
                </a:lnTo>
                <a:close/>
              </a:path>
            </a:pathLst>
          </a:custGeom>
          <a:blipFill>
            <a:blip r:embed="rId3"/>
            <a:stretch>
              <a:fillRect l="-1204" t="-5406" b="-5406"/>
            </a:stretch>
          </a:blipFill>
        </p:spPr>
        <p:txBody>
          <a:bodyPr/>
          <a:lstStyle/>
          <a:p>
            <a:endParaRPr lang="en-US"/>
          </a:p>
        </p:txBody>
      </p:sp>
      <p:sp>
        <p:nvSpPr>
          <p:cNvPr id="5" name="Freeform 5"/>
          <p:cNvSpPr/>
          <p:nvPr/>
        </p:nvSpPr>
        <p:spPr>
          <a:xfrm>
            <a:off x="16487776" y="272124"/>
            <a:ext cx="1543048" cy="756576"/>
          </a:xfrm>
          <a:custGeom>
            <a:avLst/>
            <a:gdLst/>
            <a:ahLst/>
            <a:cxnLst/>
            <a:rect l="l" t="t" r="r" b="b"/>
            <a:pathLst>
              <a:path w="1543048" h="756576">
                <a:moveTo>
                  <a:pt x="0" y="0"/>
                </a:moveTo>
                <a:lnTo>
                  <a:pt x="1543048" y="0"/>
                </a:lnTo>
                <a:lnTo>
                  <a:pt x="1543048" y="756576"/>
                </a:lnTo>
                <a:lnTo>
                  <a:pt x="0" y="756576"/>
                </a:lnTo>
                <a:lnTo>
                  <a:pt x="0" y="0"/>
                </a:lnTo>
                <a:close/>
              </a:path>
            </a:pathLst>
          </a:custGeom>
          <a:blipFill>
            <a:blip r:embed="rId4"/>
            <a:stretch>
              <a:fillRect/>
            </a:stretch>
          </a:blipFill>
        </p:spPr>
        <p:txBody>
          <a:bodyPr/>
          <a:lstStyle/>
          <a:p>
            <a:endParaRPr lang="en-US"/>
          </a:p>
        </p:txBody>
      </p:sp>
      <p:sp>
        <p:nvSpPr>
          <p:cNvPr id="6" name="Freeform 6"/>
          <p:cNvSpPr/>
          <p:nvPr/>
        </p:nvSpPr>
        <p:spPr>
          <a:xfrm>
            <a:off x="95838" y="61484"/>
            <a:ext cx="12421616" cy="10164031"/>
          </a:xfrm>
          <a:custGeom>
            <a:avLst/>
            <a:gdLst/>
            <a:ahLst/>
            <a:cxnLst/>
            <a:rect l="l" t="t" r="r" b="b"/>
            <a:pathLst>
              <a:path w="12612897" h="10585311">
                <a:moveTo>
                  <a:pt x="0" y="0"/>
                </a:moveTo>
                <a:lnTo>
                  <a:pt x="12612897" y="0"/>
                </a:lnTo>
                <a:lnTo>
                  <a:pt x="12612897" y="10585311"/>
                </a:lnTo>
                <a:lnTo>
                  <a:pt x="0" y="10585311"/>
                </a:lnTo>
                <a:lnTo>
                  <a:pt x="0" y="0"/>
                </a:lnTo>
                <a:close/>
              </a:path>
            </a:pathLst>
          </a:custGeom>
          <a:blipFill>
            <a:blip r:embed="rId5"/>
            <a:stretch>
              <a:fillRect t="-17032" b="-3314"/>
            </a:stretch>
          </a:blipFill>
        </p:spPr>
        <p:txBody>
          <a:bodyPr/>
          <a:lstStyle/>
          <a:p>
            <a:endParaRPr lang="en-US"/>
          </a:p>
        </p:txBody>
      </p:sp>
      <p:sp>
        <p:nvSpPr>
          <p:cNvPr id="7" name="Freeform 7"/>
          <p:cNvSpPr/>
          <p:nvPr/>
        </p:nvSpPr>
        <p:spPr>
          <a:xfrm>
            <a:off x="16691631" y="8627287"/>
            <a:ext cx="1417447" cy="1472816"/>
          </a:xfrm>
          <a:custGeom>
            <a:avLst/>
            <a:gdLst/>
            <a:ahLst/>
            <a:cxnLst/>
            <a:rect l="l" t="t" r="r" b="b"/>
            <a:pathLst>
              <a:path w="1417447" h="1472816">
                <a:moveTo>
                  <a:pt x="0" y="0"/>
                </a:moveTo>
                <a:lnTo>
                  <a:pt x="1417447" y="0"/>
                </a:lnTo>
                <a:lnTo>
                  <a:pt x="1417447" y="1472816"/>
                </a:lnTo>
                <a:lnTo>
                  <a:pt x="0" y="1472816"/>
                </a:lnTo>
                <a:lnTo>
                  <a:pt x="0" y="0"/>
                </a:lnTo>
                <a:close/>
              </a:path>
            </a:pathLst>
          </a:custGeom>
          <a:blipFill>
            <a:blip r:embed="rId6"/>
            <a:stretch>
              <a:fillRect/>
            </a:stretch>
          </a:blipFill>
        </p:spPr>
        <p:txBody>
          <a:bodyPr/>
          <a:lstStyle/>
          <a:p>
            <a:endParaRPr lang="en-US"/>
          </a:p>
        </p:txBody>
      </p:sp>
      <p:grpSp>
        <p:nvGrpSpPr>
          <p:cNvPr id="8" name="Group 8"/>
          <p:cNvGrpSpPr/>
          <p:nvPr/>
        </p:nvGrpSpPr>
        <p:grpSpPr>
          <a:xfrm>
            <a:off x="12713961" y="1414584"/>
            <a:ext cx="7547631" cy="2867367"/>
            <a:chOff x="0" y="0"/>
            <a:chExt cx="10063508" cy="3823156"/>
          </a:xfrm>
        </p:grpSpPr>
        <p:sp>
          <p:nvSpPr>
            <p:cNvPr id="9" name="TextBox 9"/>
            <p:cNvSpPr txBox="1"/>
            <p:nvPr/>
          </p:nvSpPr>
          <p:spPr>
            <a:xfrm>
              <a:off x="0" y="-76200"/>
              <a:ext cx="10063508" cy="2009789"/>
            </a:xfrm>
            <a:prstGeom prst="rect">
              <a:avLst/>
            </a:prstGeom>
          </p:spPr>
          <p:txBody>
            <a:bodyPr lIns="0" tIns="0" rIns="0" bIns="0" rtlCol="0" anchor="t">
              <a:spAutoFit/>
            </a:bodyPr>
            <a:lstStyle/>
            <a:p>
              <a:pPr algn="l">
                <a:lnSpc>
                  <a:spcPts val="6159"/>
                </a:lnSpc>
              </a:pPr>
              <a:r>
                <a:rPr lang="en-US" sz="4399">
                  <a:solidFill>
                    <a:srgbClr val="634C50"/>
                  </a:solidFill>
                  <a:latin typeface="Source Sans Pro Bold"/>
                  <a:ea typeface="Source Sans Pro Bold"/>
                  <a:cs typeface="Source Sans Pro Bold"/>
                  <a:sym typeface="Source Sans Pro Bold"/>
                </a:rPr>
                <a:t>WOODEN RULERS</a:t>
              </a:r>
            </a:p>
            <a:p>
              <a:pPr algn="l">
                <a:lnSpc>
                  <a:spcPts val="6159"/>
                </a:lnSpc>
              </a:pPr>
              <a:r>
                <a:rPr lang="en-US" sz="4399">
                  <a:solidFill>
                    <a:srgbClr val="634C50"/>
                  </a:solidFill>
                  <a:latin typeface="Source Sans Pro Bold"/>
                  <a:ea typeface="Source Sans Pro Bold"/>
                  <a:cs typeface="Source Sans Pro Bold"/>
                  <a:sym typeface="Source Sans Pro Bold"/>
                </a:rPr>
                <a:t>IN KRAFT BOX</a:t>
              </a:r>
            </a:p>
          </p:txBody>
        </p:sp>
        <p:sp>
          <p:nvSpPr>
            <p:cNvPr id="10" name="TextBox 10"/>
            <p:cNvSpPr txBox="1"/>
            <p:nvPr/>
          </p:nvSpPr>
          <p:spPr>
            <a:xfrm>
              <a:off x="0" y="2181006"/>
              <a:ext cx="10056679" cy="1642150"/>
            </a:xfrm>
            <a:prstGeom prst="rect">
              <a:avLst/>
            </a:prstGeom>
          </p:spPr>
          <p:txBody>
            <a:bodyPr lIns="0" tIns="0" rIns="0" bIns="0" rtlCol="0" anchor="t">
              <a:spAutoFit/>
            </a:bodyPr>
            <a:lstStyle/>
            <a:p>
              <a:pPr algn="l">
                <a:lnSpc>
                  <a:spcPts val="3360"/>
                </a:lnSpc>
              </a:pPr>
              <a:endParaRPr/>
            </a:p>
            <a:p>
              <a:pPr algn="l">
                <a:lnSpc>
                  <a:spcPts val="3360"/>
                </a:lnSpc>
              </a:pPr>
              <a:endParaRPr/>
            </a:p>
            <a:p>
              <a:pPr algn="l">
                <a:lnSpc>
                  <a:spcPts val="3359"/>
                </a:lnSpc>
              </a:pPr>
              <a:endParaRPr/>
            </a:p>
          </p:txBody>
        </p:sp>
      </p:grpSp>
      <p:sp>
        <p:nvSpPr>
          <p:cNvPr id="11" name="TextBox 11"/>
          <p:cNvSpPr txBox="1"/>
          <p:nvPr/>
        </p:nvSpPr>
        <p:spPr>
          <a:xfrm>
            <a:off x="12713961" y="3325514"/>
            <a:ext cx="4428567" cy="3895362"/>
          </a:xfrm>
          <a:prstGeom prst="rect">
            <a:avLst/>
          </a:prstGeom>
        </p:spPr>
        <p:txBody>
          <a:bodyPr lIns="0" tIns="0" rIns="0" bIns="0" rtlCol="0" anchor="t">
            <a:spAutoFit/>
          </a:bodyPr>
          <a:lstStyle/>
          <a:p>
            <a:pPr algn="l">
              <a:lnSpc>
                <a:spcPts val="3360"/>
              </a:lnSpc>
              <a:spcBef>
                <a:spcPct val="0"/>
              </a:spcBef>
            </a:pPr>
            <a:r>
              <a:rPr lang="en-US" sz="2400" dirty="0">
                <a:solidFill>
                  <a:srgbClr val="634C50"/>
                </a:solidFill>
                <a:latin typeface="Source Sans Pro"/>
                <a:ea typeface="Source Sans Pro"/>
                <a:cs typeface="Source Sans Pro"/>
                <a:sym typeface="Source Sans Pro"/>
              </a:rPr>
              <a:t>BOAR026</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Mpho Wooden 30cm ruler supplied</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 in kraft box</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Wood l | 3mm </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size | 315mm x 45mm</a:t>
            </a:r>
          </a:p>
          <a:p>
            <a:pPr algn="l">
              <a:lnSpc>
                <a:spcPts val="3359"/>
              </a:lnSpc>
            </a:pPr>
            <a:r>
              <a:rPr lang="en-US" sz="2400" dirty="0">
                <a:solidFill>
                  <a:srgbClr val="634C50"/>
                </a:solidFill>
                <a:latin typeface="Source Sans Pro"/>
                <a:ea typeface="Source Sans Pro"/>
                <a:cs typeface="Source Sans Pro"/>
                <a:sym typeface="Source Sans Pro"/>
              </a:rPr>
              <a:t>MOQ  100 units</a:t>
            </a:r>
          </a:p>
          <a:p>
            <a:pPr algn="l">
              <a:lnSpc>
                <a:spcPts val="3359"/>
              </a:lnSpc>
            </a:pPr>
            <a:r>
              <a:rPr lang="en-US" sz="2400" dirty="0">
                <a:solidFill>
                  <a:srgbClr val="634C50"/>
                </a:solidFill>
                <a:latin typeface="Source Sans Pro"/>
                <a:ea typeface="Source Sans Pro"/>
                <a:cs typeface="Source Sans Pro"/>
                <a:sym typeface="Source Sans Pro"/>
              </a:rPr>
              <a:t>Selling price: R</a:t>
            </a:r>
          </a:p>
          <a:p>
            <a:pPr algn="l">
              <a:lnSpc>
                <a:spcPts val="3360"/>
              </a:lnSpc>
              <a:spcBef>
                <a:spcPct val="0"/>
              </a:spcBef>
            </a:pPr>
            <a:endParaRPr lang="en-US" sz="2400" dirty="0">
              <a:solidFill>
                <a:srgbClr val="634C50"/>
              </a:solidFill>
              <a:latin typeface="Source Sans Pro"/>
              <a:ea typeface="Source Sans Pro"/>
              <a:cs typeface="Source Sans Pro"/>
              <a:sym typeface="Source Sans Pro"/>
            </a:endParaRPr>
          </a:p>
          <a:p>
            <a:pPr algn="l">
              <a:lnSpc>
                <a:spcPts val="3360"/>
              </a:lnSpc>
              <a:spcBef>
                <a:spcPct val="0"/>
              </a:spcBef>
            </a:pPr>
            <a:endParaRPr lang="en-US" sz="2400" dirty="0">
              <a:solidFill>
                <a:srgbClr val="634C50"/>
              </a:solidFill>
              <a:latin typeface="Source Sans Pro"/>
              <a:ea typeface="Source Sans Pro"/>
              <a:cs typeface="Source Sans Pro"/>
              <a:sym typeface="Source Sans Pr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838953" cy="10287000"/>
            <a:chOff x="0" y="0"/>
            <a:chExt cx="14451937" cy="13716000"/>
          </a:xfrm>
        </p:grpSpPr>
        <p:pic>
          <p:nvPicPr>
            <p:cNvPr id="3" name="Picture 3"/>
            <p:cNvPicPr>
              <a:picLocks noChangeAspect="1"/>
            </p:cNvPicPr>
            <p:nvPr/>
          </p:nvPicPr>
          <p:blipFill>
            <a:blip r:embed="rId2"/>
            <a:srcRect l="29469" r="29469"/>
            <a:stretch>
              <a:fillRect/>
            </a:stretch>
          </p:blipFill>
          <p:spPr>
            <a:xfrm>
              <a:off x="0" y="0"/>
              <a:ext cx="14451937" cy="13716000"/>
            </a:xfrm>
            <a:prstGeom prst="rect">
              <a:avLst/>
            </a:prstGeom>
          </p:spPr>
        </p:pic>
      </p:grpSp>
      <p:sp>
        <p:nvSpPr>
          <p:cNvPr id="4" name="Freeform 4"/>
          <p:cNvSpPr/>
          <p:nvPr/>
        </p:nvSpPr>
        <p:spPr>
          <a:xfrm>
            <a:off x="0" y="0"/>
            <a:ext cx="18288000" cy="12008887"/>
          </a:xfrm>
          <a:custGeom>
            <a:avLst/>
            <a:gdLst/>
            <a:ahLst/>
            <a:cxnLst/>
            <a:rect l="l" t="t" r="r" b="b"/>
            <a:pathLst>
              <a:path w="21107527" h="12188145">
                <a:moveTo>
                  <a:pt x="0" y="0"/>
                </a:moveTo>
                <a:lnTo>
                  <a:pt x="21107527" y="0"/>
                </a:lnTo>
                <a:lnTo>
                  <a:pt x="21107527" y="12188145"/>
                </a:lnTo>
                <a:lnTo>
                  <a:pt x="0" y="12188145"/>
                </a:lnTo>
                <a:lnTo>
                  <a:pt x="0" y="0"/>
                </a:lnTo>
                <a:close/>
              </a:path>
            </a:pathLst>
          </a:custGeom>
          <a:blipFill>
            <a:blip r:embed="rId3"/>
            <a:stretch>
              <a:fillRect l="-1204" t="-5406" b="-5406"/>
            </a:stretch>
          </a:blipFill>
        </p:spPr>
        <p:txBody>
          <a:bodyPr/>
          <a:lstStyle/>
          <a:p>
            <a:endParaRPr lang="en-US"/>
          </a:p>
        </p:txBody>
      </p:sp>
      <p:sp>
        <p:nvSpPr>
          <p:cNvPr id="5" name="Freeform 5"/>
          <p:cNvSpPr/>
          <p:nvPr/>
        </p:nvSpPr>
        <p:spPr>
          <a:xfrm>
            <a:off x="16487776" y="272124"/>
            <a:ext cx="1543048" cy="756576"/>
          </a:xfrm>
          <a:custGeom>
            <a:avLst/>
            <a:gdLst/>
            <a:ahLst/>
            <a:cxnLst/>
            <a:rect l="l" t="t" r="r" b="b"/>
            <a:pathLst>
              <a:path w="1543048" h="756576">
                <a:moveTo>
                  <a:pt x="0" y="0"/>
                </a:moveTo>
                <a:lnTo>
                  <a:pt x="1543048" y="0"/>
                </a:lnTo>
                <a:lnTo>
                  <a:pt x="1543048" y="756576"/>
                </a:lnTo>
                <a:lnTo>
                  <a:pt x="0" y="756576"/>
                </a:lnTo>
                <a:lnTo>
                  <a:pt x="0" y="0"/>
                </a:lnTo>
                <a:close/>
              </a:path>
            </a:pathLst>
          </a:custGeom>
          <a:blipFill>
            <a:blip r:embed="rId4"/>
            <a:stretch>
              <a:fillRect/>
            </a:stretch>
          </a:blipFill>
        </p:spPr>
        <p:txBody>
          <a:bodyPr/>
          <a:lstStyle/>
          <a:p>
            <a:endParaRPr lang="en-US"/>
          </a:p>
        </p:txBody>
      </p:sp>
      <p:sp>
        <p:nvSpPr>
          <p:cNvPr id="6" name="Freeform 6"/>
          <p:cNvSpPr/>
          <p:nvPr/>
        </p:nvSpPr>
        <p:spPr>
          <a:xfrm>
            <a:off x="16691631" y="8627287"/>
            <a:ext cx="1417447" cy="1472816"/>
          </a:xfrm>
          <a:custGeom>
            <a:avLst/>
            <a:gdLst/>
            <a:ahLst/>
            <a:cxnLst/>
            <a:rect l="l" t="t" r="r" b="b"/>
            <a:pathLst>
              <a:path w="1417447" h="1472816">
                <a:moveTo>
                  <a:pt x="0" y="0"/>
                </a:moveTo>
                <a:lnTo>
                  <a:pt x="1417447" y="0"/>
                </a:lnTo>
                <a:lnTo>
                  <a:pt x="1417447" y="1472816"/>
                </a:lnTo>
                <a:lnTo>
                  <a:pt x="0" y="1472816"/>
                </a:lnTo>
                <a:lnTo>
                  <a:pt x="0" y="0"/>
                </a:lnTo>
                <a:close/>
              </a:path>
            </a:pathLst>
          </a:custGeom>
          <a:blipFill>
            <a:blip r:embed="rId5"/>
            <a:stretch>
              <a:fillRect/>
            </a:stretch>
          </a:blipFill>
        </p:spPr>
        <p:txBody>
          <a:bodyPr/>
          <a:lstStyle/>
          <a:p>
            <a:endParaRPr lang="en-US"/>
          </a:p>
        </p:txBody>
      </p:sp>
      <p:sp>
        <p:nvSpPr>
          <p:cNvPr id="7" name="Freeform 7"/>
          <p:cNvSpPr/>
          <p:nvPr/>
        </p:nvSpPr>
        <p:spPr>
          <a:xfrm>
            <a:off x="101477" y="186860"/>
            <a:ext cx="10635997" cy="10897110"/>
          </a:xfrm>
          <a:custGeom>
            <a:avLst/>
            <a:gdLst/>
            <a:ahLst/>
            <a:cxnLst/>
            <a:rect l="l" t="t" r="r" b="b"/>
            <a:pathLst>
              <a:path w="10635997" h="10897110">
                <a:moveTo>
                  <a:pt x="0" y="0"/>
                </a:moveTo>
                <a:lnTo>
                  <a:pt x="10635997" y="0"/>
                </a:lnTo>
                <a:lnTo>
                  <a:pt x="10635997" y="10897110"/>
                </a:lnTo>
                <a:lnTo>
                  <a:pt x="0" y="10897110"/>
                </a:lnTo>
                <a:lnTo>
                  <a:pt x="0" y="0"/>
                </a:lnTo>
                <a:close/>
              </a:path>
            </a:pathLst>
          </a:custGeom>
          <a:blipFill>
            <a:blip r:embed="rId6"/>
            <a:stretch>
              <a:fillRect/>
            </a:stretch>
          </a:blipFill>
        </p:spPr>
        <p:txBody>
          <a:bodyPr/>
          <a:lstStyle/>
          <a:p>
            <a:endParaRPr lang="en-US"/>
          </a:p>
        </p:txBody>
      </p:sp>
      <p:grpSp>
        <p:nvGrpSpPr>
          <p:cNvPr id="8" name="Group 8"/>
          <p:cNvGrpSpPr/>
          <p:nvPr/>
        </p:nvGrpSpPr>
        <p:grpSpPr>
          <a:xfrm>
            <a:off x="11156595" y="1553073"/>
            <a:ext cx="7547631" cy="2867367"/>
            <a:chOff x="0" y="0"/>
            <a:chExt cx="10063508" cy="3823156"/>
          </a:xfrm>
        </p:grpSpPr>
        <p:sp>
          <p:nvSpPr>
            <p:cNvPr id="9" name="TextBox 9"/>
            <p:cNvSpPr txBox="1"/>
            <p:nvPr/>
          </p:nvSpPr>
          <p:spPr>
            <a:xfrm>
              <a:off x="0" y="-76200"/>
              <a:ext cx="10063508" cy="2009789"/>
            </a:xfrm>
            <a:prstGeom prst="rect">
              <a:avLst/>
            </a:prstGeom>
          </p:spPr>
          <p:txBody>
            <a:bodyPr lIns="0" tIns="0" rIns="0" bIns="0" rtlCol="0" anchor="t">
              <a:spAutoFit/>
            </a:bodyPr>
            <a:lstStyle/>
            <a:p>
              <a:pPr algn="l">
                <a:lnSpc>
                  <a:spcPts val="6159"/>
                </a:lnSpc>
              </a:pPr>
              <a:r>
                <a:rPr lang="en-US" sz="4399">
                  <a:solidFill>
                    <a:srgbClr val="634C50"/>
                  </a:solidFill>
                  <a:latin typeface="Source Sans Pro Bold"/>
                  <a:ea typeface="Source Sans Pro Bold"/>
                  <a:cs typeface="Source Sans Pro Bold"/>
                  <a:sym typeface="Source Sans Pro Bold"/>
                </a:rPr>
                <a:t>WOODEN RULERS</a:t>
              </a:r>
            </a:p>
            <a:p>
              <a:pPr algn="l">
                <a:lnSpc>
                  <a:spcPts val="6159"/>
                </a:lnSpc>
              </a:pPr>
              <a:r>
                <a:rPr lang="en-US" sz="4399">
                  <a:solidFill>
                    <a:srgbClr val="634C50"/>
                  </a:solidFill>
                  <a:latin typeface="Source Sans Pro Bold"/>
                  <a:ea typeface="Source Sans Pro Bold"/>
                  <a:cs typeface="Source Sans Pro Bold"/>
                  <a:sym typeface="Source Sans Pro Bold"/>
                </a:rPr>
                <a:t>WITH KRAFT BOX</a:t>
              </a:r>
            </a:p>
          </p:txBody>
        </p:sp>
        <p:sp>
          <p:nvSpPr>
            <p:cNvPr id="10" name="TextBox 10"/>
            <p:cNvSpPr txBox="1"/>
            <p:nvPr/>
          </p:nvSpPr>
          <p:spPr>
            <a:xfrm>
              <a:off x="0" y="2181006"/>
              <a:ext cx="10056679" cy="1642150"/>
            </a:xfrm>
            <a:prstGeom prst="rect">
              <a:avLst/>
            </a:prstGeom>
          </p:spPr>
          <p:txBody>
            <a:bodyPr lIns="0" tIns="0" rIns="0" bIns="0" rtlCol="0" anchor="t">
              <a:spAutoFit/>
            </a:bodyPr>
            <a:lstStyle/>
            <a:p>
              <a:pPr algn="l">
                <a:lnSpc>
                  <a:spcPts val="3360"/>
                </a:lnSpc>
              </a:pPr>
              <a:endParaRPr/>
            </a:p>
            <a:p>
              <a:pPr algn="l">
                <a:lnSpc>
                  <a:spcPts val="3360"/>
                </a:lnSpc>
              </a:pPr>
              <a:endParaRPr/>
            </a:p>
            <a:p>
              <a:pPr algn="l">
                <a:lnSpc>
                  <a:spcPts val="3359"/>
                </a:lnSpc>
              </a:pPr>
              <a:endParaRPr/>
            </a:p>
          </p:txBody>
        </p:sp>
      </p:grpSp>
      <p:sp>
        <p:nvSpPr>
          <p:cNvPr id="11" name="TextBox 11"/>
          <p:cNvSpPr txBox="1"/>
          <p:nvPr/>
        </p:nvSpPr>
        <p:spPr>
          <a:xfrm>
            <a:off x="11156595" y="3972946"/>
            <a:ext cx="5992750" cy="3023328"/>
          </a:xfrm>
          <a:prstGeom prst="rect">
            <a:avLst/>
          </a:prstGeom>
        </p:spPr>
        <p:txBody>
          <a:bodyPr lIns="0" tIns="0" rIns="0" bIns="0" rtlCol="0" anchor="t">
            <a:spAutoFit/>
          </a:bodyPr>
          <a:lstStyle/>
          <a:p>
            <a:pPr algn="l">
              <a:lnSpc>
                <a:spcPts val="3360"/>
              </a:lnSpc>
              <a:spcBef>
                <a:spcPct val="0"/>
              </a:spcBef>
            </a:pPr>
            <a:r>
              <a:rPr lang="en-US" sz="2400" dirty="0">
                <a:solidFill>
                  <a:srgbClr val="634C50"/>
                </a:solidFill>
                <a:latin typeface="Source Sans Pro"/>
                <a:ea typeface="Source Sans Pro"/>
                <a:cs typeface="Source Sans Pro"/>
                <a:sym typeface="Source Sans Pro"/>
              </a:rPr>
              <a:t>BOAR025</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Mpho Wooden 15cm Ruler supplied in kraft box</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Wood l | 3mm </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size | 130mm x 32mm</a:t>
            </a:r>
          </a:p>
          <a:p>
            <a:pPr algn="l">
              <a:lnSpc>
                <a:spcPts val="3359"/>
              </a:lnSpc>
            </a:pPr>
            <a:r>
              <a:rPr lang="en-US" sz="2400" dirty="0">
                <a:solidFill>
                  <a:srgbClr val="634C50"/>
                </a:solidFill>
                <a:latin typeface="Source Sans Pro"/>
                <a:ea typeface="Source Sans Pro"/>
                <a:cs typeface="Source Sans Pro"/>
                <a:sym typeface="Source Sans Pro"/>
              </a:rPr>
              <a:t>MOQ  100 units</a:t>
            </a:r>
          </a:p>
          <a:p>
            <a:pPr algn="l">
              <a:lnSpc>
                <a:spcPts val="3359"/>
              </a:lnSpc>
            </a:pPr>
            <a:r>
              <a:rPr lang="en-US" sz="2400" dirty="0">
                <a:solidFill>
                  <a:srgbClr val="634C50"/>
                </a:solidFill>
                <a:latin typeface="Source Sans Pro"/>
                <a:ea typeface="Source Sans Pro"/>
                <a:cs typeface="Source Sans Pro"/>
                <a:sym typeface="Source Sans Pro"/>
              </a:rPr>
              <a:t>Selling price: R</a:t>
            </a:r>
          </a:p>
          <a:p>
            <a:pPr algn="l">
              <a:lnSpc>
                <a:spcPts val="3360"/>
              </a:lnSpc>
              <a:spcBef>
                <a:spcPct val="0"/>
              </a:spcBef>
            </a:pPr>
            <a:endParaRPr lang="en-US" sz="2400" dirty="0">
              <a:solidFill>
                <a:srgbClr val="634C50"/>
              </a:solidFill>
              <a:latin typeface="Source Sans Pro"/>
              <a:ea typeface="Source Sans Pro"/>
              <a:cs typeface="Source Sans Pro"/>
              <a:sym typeface="Source Sans Pr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838953" cy="10287000"/>
            <a:chOff x="0" y="0"/>
            <a:chExt cx="14451937" cy="13716000"/>
          </a:xfrm>
        </p:grpSpPr>
        <p:pic>
          <p:nvPicPr>
            <p:cNvPr id="3" name="Picture 3"/>
            <p:cNvPicPr>
              <a:picLocks noChangeAspect="1"/>
            </p:cNvPicPr>
            <p:nvPr/>
          </p:nvPicPr>
          <p:blipFill>
            <a:blip r:embed="rId2"/>
            <a:srcRect l="29469" r="29469"/>
            <a:stretch>
              <a:fillRect/>
            </a:stretch>
          </p:blipFill>
          <p:spPr>
            <a:xfrm>
              <a:off x="0" y="0"/>
              <a:ext cx="14451937" cy="13716000"/>
            </a:xfrm>
            <a:prstGeom prst="rect">
              <a:avLst/>
            </a:prstGeom>
          </p:spPr>
        </p:pic>
      </p:grpSp>
      <p:sp>
        <p:nvSpPr>
          <p:cNvPr id="4" name="Freeform 4"/>
          <p:cNvSpPr/>
          <p:nvPr/>
        </p:nvSpPr>
        <p:spPr>
          <a:xfrm>
            <a:off x="-11724" y="0"/>
            <a:ext cx="18299723" cy="10286999"/>
          </a:xfrm>
          <a:custGeom>
            <a:avLst/>
            <a:gdLst/>
            <a:ahLst/>
            <a:cxnLst/>
            <a:rect l="l" t="t" r="r" b="b"/>
            <a:pathLst>
              <a:path w="18288000" h="10560062">
                <a:moveTo>
                  <a:pt x="0" y="0"/>
                </a:moveTo>
                <a:lnTo>
                  <a:pt x="18288000" y="0"/>
                </a:lnTo>
                <a:lnTo>
                  <a:pt x="18288000" y="10560062"/>
                </a:lnTo>
                <a:lnTo>
                  <a:pt x="0" y="10560062"/>
                </a:lnTo>
                <a:lnTo>
                  <a:pt x="0" y="0"/>
                </a:lnTo>
                <a:close/>
              </a:path>
            </a:pathLst>
          </a:custGeom>
          <a:blipFill>
            <a:blip r:embed="rId3"/>
            <a:stretch>
              <a:fillRect l="-1204" t="-5406" b="-5406"/>
            </a:stretch>
          </a:blipFill>
        </p:spPr>
        <p:txBody>
          <a:bodyPr/>
          <a:lstStyle/>
          <a:p>
            <a:endParaRPr lang="en-US"/>
          </a:p>
        </p:txBody>
      </p:sp>
      <p:sp>
        <p:nvSpPr>
          <p:cNvPr id="5" name="Freeform 5"/>
          <p:cNvSpPr/>
          <p:nvPr/>
        </p:nvSpPr>
        <p:spPr>
          <a:xfrm>
            <a:off x="16487776" y="272124"/>
            <a:ext cx="1543048" cy="756576"/>
          </a:xfrm>
          <a:custGeom>
            <a:avLst/>
            <a:gdLst/>
            <a:ahLst/>
            <a:cxnLst/>
            <a:rect l="l" t="t" r="r" b="b"/>
            <a:pathLst>
              <a:path w="1543048" h="756576">
                <a:moveTo>
                  <a:pt x="0" y="0"/>
                </a:moveTo>
                <a:lnTo>
                  <a:pt x="1543048" y="0"/>
                </a:lnTo>
                <a:lnTo>
                  <a:pt x="1543048" y="756576"/>
                </a:lnTo>
                <a:lnTo>
                  <a:pt x="0" y="756576"/>
                </a:lnTo>
                <a:lnTo>
                  <a:pt x="0" y="0"/>
                </a:lnTo>
                <a:close/>
              </a:path>
            </a:pathLst>
          </a:custGeom>
          <a:blipFill>
            <a:blip r:embed="rId4"/>
            <a:stretch>
              <a:fillRect/>
            </a:stretch>
          </a:blipFill>
        </p:spPr>
        <p:txBody>
          <a:bodyPr/>
          <a:lstStyle/>
          <a:p>
            <a:endParaRPr lang="en-US"/>
          </a:p>
        </p:txBody>
      </p:sp>
      <p:sp>
        <p:nvSpPr>
          <p:cNvPr id="6" name="Freeform 6"/>
          <p:cNvSpPr/>
          <p:nvPr/>
        </p:nvSpPr>
        <p:spPr>
          <a:xfrm>
            <a:off x="312652" y="103140"/>
            <a:ext cx="8965788" cy="10010894"/>
          </a:xfrm>
          <a:custGeom>
            <a:avLst/>
            <a:gdLst/>
            <a:ahLst/>
            <a:cxnLst/>
            <a:rect l="l" t="t" r="r" b="b"/>
            <a:pathLst>
              <a:path w="10124596" h="10652775">
                <a:moveTo>
                  <a:pt x="0" y="0"/>
                </a:moveTo>
                <a:lnTo>
                  <a:pt x="10124596" y="0"/>
                </a:lnTo>
                <a:lnTo>
                  <a:pt x="10124596" y="10652775"/>
                </a:lnTo>
                <a:lnTo>
                  <a:pt x="0" y="10652775"/>
                </a:lnTo>
                <a:lnTo>
                  <a:pt x="0" y="0"/>
                </a:lnTo>
                <a:close/>
              </a:path>
            </a:pathLst>
          </a:custGeom>
          <a:blipFill>
            <a:blip r:embed="rId5"/>
            <a:stretch>
              <a:fillRect l="-5216"/>
            </a:stretch>
          </a:blipFill>
        </p:spPr>
        <p:txBody>
          <a:bodyPr/>
          <a:lstStyle/>
          <a:p>
            <a:endParaRPr lang="en-US"/>
          </a:p>
        </p:txBody>
      </p:sp>
      <p:sp>
        <p:nvSpPr>
          <p:cNvPr id="7" name="Freeform 7"/>
          <p:cNvSpPr/>
          <p:nvPr/>
        </p:nvSpPr>
        <p:spPr>
          <a:xfrm>
            <a:off x="16613377" y="8661733"/>
            <a:ext cx="1417447" cy="1472816"/>
          </a:xfrm>
          <a:custGeom>
            <a:avLst/>
            <a:gdLst/>
            <a:ahLst/>
            <a:cxnLst/>
            <a:rect l="l" t="t" r="r" b="b"/>
            <a:pathLst>
              <a:path w="1417447" h="1472816">
                <a:moveTo>
                  <a:pt x="0" y="0"/>
                </a:moveTo>
                <a:lnTo>
                  <a:pt x="1417447" y="0"/>
                </a:lnTo>
                <a:lnTo>
                  <a:pt x="1417447" y="1472816"/>
                </a:lnTo>
                <a:lnTo>
                  <a:pt x="0" y="1472816"/>
                </a:lnTo>
                <a:lnTo>
                  <a:pt x="0" y="0"/>
                </a:lnTo>
                <a:close/>
              </a:path>
            </a:pathLst>
          </a:custGeom>
          <a:blipFill>
            <a:blip r:embed="rId6"/>
            <a:stretch>
              <a:fillRect/>
            </a:stretch>
          </a:blipFill>
        </p:spPr>
        <p:txBody>
          <a:bodyPr/>
          <a:lstStyle/>
          <a:p>
            <a:endParaRPr lang="en-US"/>
          </a:p>
        </p:txBody>
      </p:sp>
      <p:grpSp>
        <p:nvGrpSpPr>
          <p:cNvPr id="8" name="Group 8"/>
          <p:cNvGrpSpPr/>
          <p:nvPr/>
        </p:nvGrpSpPr>
        <p:grpSpPr>
          <a:xfrm>
            <a:off x="10314769" y="443969"/>
            <a:ext cx="7547631" cy="2867367"/>
            <a:chOff x="0" y="0"/>
            <a:chExt cx="10063508" cy="3823156"/>
          </a:xfrm>
        </p:grpSpPr>
        <p:sp>
          <p:nvSpPr>
            <p:cNvPr id="9" name="TextBox 9"/>
            <p:cNvSpPr txBox="1"/>
            <p:nvPr/>
          </p:nvSpPr>
          <p:spPr>
            <a:xfrm>
              <a:off x="0" y="-76200"/>
              <a:ext cx="10063508" cy="2009789"/>
            </a:xfrm>
            <a:prstGeom prst="rect">
              <a:avLst/>
            </a:prstGeom>
          </p:spPr>
          <p:txBody>
            <a:bodyPr lIns="0" tIns="0" rIns="0" bIns="0" rtlCol="0" anchor="t">
              <a:spAutoFit/>
            </a:bodyPr>
            <a:lstStyle/>
            <a:p>
              <a:pPr algn="l">
                <a:lnSpc>
                  <a:spcPts val="6159"/>
                </a:lnSpc>
              </a:pPr>
              <a:r>
                <a:rPr lang="en-US" sz="4399">
                  <a:solidFill>
                    <a:srgbClr val="634C50"/>
                  </a:solidFill>
                  <a:latin typeface="Source Sans Pro Bold"/>
                  <a:ea typeface="Source Sans Pro Bold"/>
                  <a:cs typeface="Source Sans Pro Bold"/>
                  <a:sym typeface="Source Sans Pro Bold"/>
                </a:rPr>
                <a:t>WOODEN LUGGAGE </a:t>
              </a:r>
            </a:p>
            <a:p>
              <a:pPr algn="l">
                <a:lnSpc>
                  <a:spcPts val="6159"/>
                </a:lnSpc>
              </a:pPr>
              <a:r>
                <a:rPr lang="en-US" sz="4399">
                  <a:solidFill>
                    <a:srgbClr val="634C50"/>
                  </a:solidFill>
                  <a:latin typeface="Source Sans Pro Bold"/>
                  <a:ea typeface="Source Sans Pro Bold"/>
                  <a:cs typeface="Source Sans Pro Bold"/>
                  <a:sym typeface="Source Sans Pro Bold"/>
                </a:rPr>
                <a:t>TAGS</a:t>
              </a:r>
            </a:p>
          </p:txBody>
        </p:sp>
        <p:sp>
          <p:nvSpPr>
            <p:cNvPr id="10" name="TextBox 10"/>
            <p:cNvSpPr txBox="1"/>
            <p:nvPr/>
          </p:nvSpPr>
          <p:spPr>
            <a:xfrm>
              <a:off x="0" y="2181006"/>
              <a:ext cx="10056679" cy="1642150"/>
            </a:xfrm>
            <a:prstGeom prst="rect">
              <a:avLst/>
            </a:prstGeom>
          </p:spPr>
          <p:txBody>
            <a:bodyPr lIns="0" tIns="0" rIns="0" bIns="0" rtlCol="0" anchor="t">
              <a:spAutoFit/>
            </a:bodyPr>
            <a:lstStyle/>
            <a:p>
              <a:pPr algn="l">
                <a:lnSpc>
                  <a:spcPts val="3360"/>
                </a:lnSpc>
              </a:pPr>
              <a:endParaRPr/>
            </a:p>
            <a:p>
              <a:pPr algn="l">
                <a:lnSpc>
                  <a:spcPts val="3360"/>
                </a:lnSpc>
              </a:pPr>
              <a:endParaRPr/>
            </a:p>
            <a:p>
              <a:pPr algn="l">
                <a:lnSpc>
                  <a:spcPts val="3359"/>
                </a:lnSpc>
              </a:pPr>
              <a:endParaRPr/>
            </a:p>
          </p:txBody>
        </p:sp>
      </p:grpSp>
      <p:sp>
        <p:nvSpPr>
          <p:cNvPr id="11" name="TextBox 11"/>
          <p:cNvSpPr txBox="1"/>
          <p:nvPr/>
        </p:nvSpPr>
        <p:spPr>
          <a:xfrm>
            <a:off x="10639275" y="5448300"/>
            <a:ext cx="3511972" cy="3023328"/>
          </a:xfrm>
          <a:prstGeom prst="rect">
            <a:avLst/>
          </a:prstGeom>
        </p:spPr>
        <p:txBody>
          <a:bodyPr lIns="0" tIns="0" rIns="0" bIns="0" rtlCol="0" anchor="t">
            <a:spAutoFit/>
          </a:bodyPr>
          <a:lstStyle/>
          <a:p>
            <a:pPr algn="l">
              <a:lnSpc>
                <a:spcPts val="3360"/>
              </a:lnSpc>
              <a:spcBef>
                <a:spcPct val="0"/>
              </a:spcBef>
            </a:pPr>
            <a:r>
              <a:rPr lang="en-US" sz="2400" dirty="0">
                <a:solidFill>
                  <a:srgbClr val="634C50"/>
                </a:solidFill>
                <a:latin typeface="Source Sans Pro"/>
                <a:ea typeface="Source Sans Pro"/>
                <a:cs typeface="Source Sans Pro"/>
                <a:sym typeface="Source Sans Pro"/>
              </a:rPr>
              <a:t>BOAR038</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Mpho Wooden Luggage Tag</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Wood l | 4mm </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size | 110mm x 60mm</a:t>
            </a:r>
          </a:p>
          <a:p>
            <a:pPr algn="l">
              <a:lnSpc>
                <a:spcPts val="3359"/>
              </a:lnSpc>
            </a:pPr>
            <a:r>
              <a:rPr lang="en-US" sz="2400" dirty="0">
                <a:solidFill>
                  <a:srgbClr val="634C50"/>
                </a:solidFill>
                <a:latin typeface="Source Sans Pro"/>
                <a:ea typeface="Source Sans Pro"/>
                <a:cs typeface="Source Sans Pro"/>
                <a:sym typeface="Source Sans Pro"/>
              </a:rPr>
              <a:t>MOQ  100 units</a:t>
            </a:r>
          </a:p>
          <a:p>
            <a:pPr algn="l">
              <a:lnSpc>
                <a:spcPts val="3359"/>
              </a:lnSpc>
            </a:pPr>
            <a:r>
              <a:rPr lang="en-US" sz="2400" dirty="0">
                <a:solidFill>
                  <a:srgbClr val="634C50"/>
                </a:solidFill>
                <a:latin typeface="Source Sans Pro"/>
                <a:ea typeface="Source Sans Pro"/>
                <a:cs typeface="Source Sans Pro"/>
                <a:sym typeface="Source Sans Pro"/>
              </a:rPr>
              <a:t>Selling price: R</a:t>
            </a:r>
          </a:p>
          <a:p>
            <a:pPr algn="l">
              <a:lnSpc>
                <a:spcPts val="3360"/>
              </a:lnSpc>
              <a:spcBef>
                <a:spcPct val="0"/>
              </a:spcBef>
            </a:pPr>
            <a:endParaRPr lang="en-US" sz="2400" dirty="0">
              <a:solidFill>
                <a:srgbClr val="634C50"/>
              </a:solidFill>
              <a:latin typeface="Source Sans Pro"/>
              <a:ea typeface="Source Sans Pro"/>
              <a:cs typeface="Source Sans Pro"/>
              <a:sym typeface="Source Sans Pro"/>
            </a:endParaRPr>
          </a:p>
        </p:txBody>
      </p:sp>
      <p:sp>
        <p:nvSpPr>
          <p:cNvPr id="12" name="TextBox 12"/>
          <p:cNvSpPr txBox="1"/>
          <p:nvPr/>
        </p:nvSpPr>
        <p:spPr>
          <a:xfrm>
            <a:off x="10639275" y="2172562"/>
            <a:ext cx="4397685" cy="3023328"/>
          </a:xfrm>
          <a:prstGeom prst="rect">
            <a:avLst/>
          </a:prstGeom>
        </p:spPr>
        <p:txBody>
          <a:bodyPr lIns="0" tIns="0" rIns="0" bIns="0" rtlCol="0" anchor="t">
            <a:spAutoFit/>
          </a:bodyPr>
          <a:lstStyle/>
          <a:p>
            <a:pPr algn="l">
              <a:lnSpc>
                <a:spcPts val="3360"/>
              </a:lnSpc>
              <a:spcBef>
                <a:spcPct val="0"/>
              </a:spcBef>
            </a:pPr>
            <a:r>
              <a:rPr lang="en-US" sz="2400" dirty="0">
                <a:solidFill>
                  <a:srgbClr val="634C50"/>
                </a:solidFill>
                <a:latin typeface="Source Sans Pro"/>
                <a:ea typeface="Source Sans Pro"/>
                <a:cs typeface="Source Sans Pro"/>
                <a:sym typeface="Source Sans Pro"/>
              </a:rPr>
              <a:t>BOAR037</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Mpho Wooden Junior Luggage Tag</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Wood l | 4mm </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size | 100mm x 50mm</a:t>
            </a:r>
          </a:p>
          <a:p>
            <a:pPr algn="l">
              <a:lnSpc>
                <a:spcPts val="3359"/>
              </a:lnSpc>
            </a:pPr>
            <a:r>
              <a:rPr lang="en-US" sz="2400" dirty="0">
                <a:solidFill>
                  <a:srgbClr val="634C50"/>
                </a:solidFill>
                <a:latin typeface="Source Sans Pro"/>
                <a:ea typeface="Source Sans Pro"/>
                <a:cs typeface="Source Sans Pro"/>
                <a:sym typeface="Source Sans Pro"/>
              </a:rPr>
              <a:t>MOQ  100 units</a:t>
            </a:r>
          </a:p>
          <a:p>
            <a:pPr algn="l">
              <a:lnSpc>
                <a:spcPts val="3359"/>
              </a:lnSpc>
            </a:pPr>
            <a:r>
              <a:rPr lang="en-US" sz="2400" dirty="0">
                <a:solidFill>
                  <a:srgbClr val="634C50"/>
                </a:solidFill>
                <a:latin typeface="Source Sans Pro"/>
                <a:ea typeface="Source Sans Pro"/>
                <a:cs typeface="Source Sans Pro"/>
                <a:sym typeface="Source Sans Pro"/>
              </a:rPr>
              <a:t>Selling price: R</a:t>
            </a:r>
          </a:p>
          <a:p>
            <a:pPr algn="l">
              <a:lnSpc>
                <a:spcPts val="3360"/>
              </a:lnSpc>
              <a:spcBef>
                <a:spcPct val="0"/>
              </a:spcBef>
            </a:pPr>
            <a:endParaRPr lang="en-US" sz="2400" dirty="0">
              <a:solidFill>
                <a:srgbClr val="634C50"/>
              </a:solidFill>
              <a:latin typeface="Source Sans Pro"/>
              <a:ea typeface="Source Sans Pro"/>
              <a:cs typeface="Source Sans Pro"/>
              <a:sym typeface="Source Sans Pr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838953" cy="10287000"/>
            <a:chOff x="0" y="0"/>
            <a:chExt cx="14451937" cy="13716000"/>
          </a:xfrm>
        </p:grpSpPr>
        <p:pic>
          <p:nvPicPr>
            <p:cNvPr id="3" name="Picture 3"/>
            <p:cNvPicPr>
              <a:picLocks noChangeAspect="1"/>
            </p:cNvPicPr>
            <p:nvPr/>
          </p:nvPicPr>
          <p:blipFill>
            <a:blip r:embed="rId2"/>
            <a:srcRect l="29469" r="29469"/>
            <a:stretch>
              <a:fillRect/>
            </a:stretch>
          </p:blipFill>
          <p:spPr>
            <a:xfrm>
              <a:off x="0" y="0"/>
              <a:ext cx="14451937" cy="13716000"/>
            </a:xfrm>
            <a:prstGeom prst="rect">
              <a:avLst/>
            </a:prstGeom>
          </p:spPr>
        </p:pic>
      </p:grpSp>
      <p:sp>
        <p:nvSpPr>
          <p:cNvPr id="4" name="Freeform 4"/>
          <p:cNvSpPr/>
          <p:nvPr/>
        </p:nvSpPr>
        <p:spPr>
          <a:xfrm>
            <a:off x="0" y="0"/>
            <a:ext cx="18288000" cy="10380804"/>
          </a:xfrm>
          <a:custGeom>
            <a:avLst/>
            <a:gdLst/>
            <a:ahLst/>
            <a:cxnLst/>
            <a:rect l="l" t="t" r="r" b="b"/>
            <a:pathLst>
              <a:path w="18288000" h="10560062">
                <a:moveTo>
                  <a:pt x="0" y="0"/>
                </a:moveTo>
                <a:lnTo>
                  <a:pt x="18288000" y="0"/>
                </a:lnTo>
                <a:lnTo>
                  <a:pt x="18288000" y="10560062"/>
                </a:lnTo>
                <a:lnTo>
                  <a:pt x="0" y="10560062"/>
                </a:lnTo>
                <a:lnTo>
                  <a:pt x="0" y="0"/>
                </a:lnTo>
                <a:close/>
              </a:path>
            </a:pathLst>
          </a:custGeom>
          <a:blipFill>
            <a:blip r:embed="rId3"/>
            <a:stretch>
              <a:fillRect l="-1204" t="-5406" b="-5406"/>
            </a:stretch>
          </a:blipFill>
        </p:spPr>
        <p:txBody>
          <a:bodyPr/>
          <a:lstStyle/>
          <a:p>
            <a:endParaRPr lang="en-US"/>
          </a:p>
        </p:txBody>
      </p:sp>
      <p:sp>
        <p:nvSpPr>
          <p:cNvPr id="5" name="Freeform 5"/>
          <p:cNvSpPr/>
          <p:nvPr/>
        </p:nvSpPr>
        <p:spPr>
          <a:xfrm>
            <a:off x="16487776" y="272124"/>
            <a:ext cx="1543048" cy="756576"/>
          </a:xfrm>
          <a:custGeom>
            <a:avLst/>
            <a:gdLst/>
            <a:ahLst/>
            <a:cxnLst/>
            <a:rect l="l" t="t" r="r" b="b"/>
            <a:pathLst>
              <a:path w="1543048" h="756576">
                <a:moveTo>
                  <a:pt x="0" y="0"/>
                </a:moveTo>
                <a:lnTo>
                  <a:pt x="1543048" y="0"/>
                </a:lnTo>
                <a:lnTo>
                  <a:pt x="1543048" y="756576"/>
                </a:lnTo>
                <a:lnTo>
                  <a:pt x="0" y="756576"/>
                </a:lnTo>
                <a:lnTo>
                  <a:pt x="0" y="0"/>
                </a:lnTo>
                <a:close/>
              </a:path>
            </a:pathLst>
          </a:custGeom>
          <a:blipFill>
            <a:blip r:embed="rId4"/>
            <a:stretch>
              <a:fillRect/>
            </a:stretch>
          </a:blipFill>
        </p:spPr>
        <p:txBody>
          <a:bodyPr/>
          <a:lstStyle/>
          <a:p>
            <a:endParaRPr lang="en-US"/>
          </a:p>
        </p:txBody>
      </p:sp>
      <p:sp>
        <p:nvSpPr>
          <p:cNvPr id="6" name="Freeform 6"/>
          <p:cNvSpPr/>
          <p:nvPr/>
        </p:nvSpPr>
        <p:spPr>
          <a:xfrm>
            <a:off x="0" y="0"/>
            <a:ext cx="9437094" cy="10380804"/>
          </a:xfrm>
          <a:custGeom>
            <a:avLst/>
            <a:gdLst/>
            <a:ahLst/>
            <a:cxnLst/>
            <a:rect l="l" t="t" r="r" b="b"/>
            <a:pathLst>
              <a:path w="9437094" h="10380804">
                <a:moveTo>
                  <a:pt x="0" y="0"/>
                </a:moveTo>
                <a:lnTo>
                  <a:pt x="9437094" y="0"/>
                </a:lnTo>
                <a:lnTo>
                  <a:pt x="9437094" y="10380804"/>
                </a:lnTo>
                <a:lnTo>
                  <a:pt x="0" y="10380804"/>
                </a:lnTo>
                <a:lnTo>
                  <a:pt x="0" y="0"/>
                </a:lnTo>
                <a:close/>
              </a:path>
            </a:pathLst>
          </a:custGeom>
          <a:blipFill>
            <a:blip r:embed="rId5"/>
            <a:stretch>
              <a:fillRect/>
            </a:stretch>
          </a:blipFill>
        </p:spPr>
        <p:txBody>
          <a:bodyPr/>
          <a:lstStyle/>
          <a:p>
            <a:endParaRPr lang="en-US"/>
          </a:p>
        </p:txBody>
      </p:sp>
      <p:sp>
        <p:nvSpPr>
          <p:cNvPr id="7" name="Freeform 7"/>
          <p:cNvSpPr/>
          <p:nvPr/>
        </p:nvSpPr>
        <p:spPr>
          <a:xfrm>
            <a:off x="16613377" y="8521892"/>
            <a:ext cx="1417447" cy="1472816"/>
          </a:xfrm>
          <a:custGeom>
            <a:avLst/>
            <a:gdLst/>
            <a:ahLst/>
            <a:cxnLst/>
            <a:rect l="l" t="t" r="r" b="b"/>
            <a:pathLst>
              <a:path w="1417447" h="1472816">
                <a:moveTo>
                  <a:pt x="0" y="0"/>
                </a:moveTo>
                <a:lnTo>
                  <a:pt x="1417447" y="0"/>
                </a:lnTo>
                <a:lnTo>
                  <a:pt x="1417447" y="1472816"/>
                </a:lnTo>
                <a:lnTo>
                  <a:pt x="0" y="1472816"/>
                </a:lnTo>
                <a:lnTo>
                  <a:pt x="0" y="0"/>
                </a:lnTo>
                <a:close/>
              </a:path>
            </a:pathLst>
          </a:custGeom>
          <a:blipFill>
            <a:blip r:embed="rId6"/>
            <a:stretch>
              <a:fillRect/>
            </a:stretch>
          </a:blipFill>
        </p:spPr>
        <p:txBody>
          <a:bodyPr/>
          <a:lstStyle/>
          <a:p>
            <a:endParaRPr lang="en-US"/>
          </a:p>
        </p:txBody>
      </p:sp>
      <p:grpSp>
        <p:nvGrpSpPr>
          <p:cNvPr id="8" name="Group 8"/>
          <p:cNvGrpSpPr/>
          <p:nvPr/>
        </p:nvGrpSpPr>
        <p:grpSpPr>
          <a:xfrm>
            <a:off x="10314769" y="443969"/>
            <a:ext cx="7547631" cy="2086391"/>
            <a:chOff x="0" y="0"/>
            <a:chExt cx="10063508" cy="2781855"/>
          </a:xfrm>
        </p:grpSpPr>
        <p:sp>
          <p:nvSpPr>
            <p:cNvPr id="9" name="TextBox 9"/>
            <p:cNvSpPr txBox="1"/>
            <p:nvPr/>
          </p:nvSpPr>
          <p:spPr>
            <a:xfrm>
              <a:off x="0" y="-76200"/>
              <a:ext cx="10063508" cy="968488"/>
            </a:xfrm>
            <a:prstGeom prst="rect">
              <a:avLst/>
            </a:prstGeom>
          </p:spPr>
          <p:txBody>
            <a:bodyPr lIns="0" tIns="0" rIns="0" bIns="0" rtlCol="0" anchor="t">
              <a:spAutoFit/>
            </a:bodyPr>
            <a:lstStyle/>
            <a:p>
              <a:pPr algn="l">
                <a:lnSpc>
                  <a:spcPts val="6159"/>
                </a:lnSpc>
              </a:pPr>
              <a:r>
                <a:rPr lang="en-US" sz="4399">
                  <a:solidFill>
                    <a:srgbClr val="634C50"/>
                  </a:solidFill>
                  <a:latin typeface="Source Sans Pro Bold"/>
                  <a:ea typeface="Source Sans Pro Bold"/>
                  <a:cs typeface="Source Sans Pro Bold"/>
                  <a:sym typeface="Source Sans Pro Bold"/>
                </a:rPr>
                <a:t>WOODEN CUTLERY SET</a:t>
              </a:r>
            </a:p>
          </p:txBody>
        </p:sp>
        <p:sp>
          <p:nvSpPr>
            <p:cNvPr id="10" name="TextBox 10"/>
            <p:cNvSpPr txBox="1"/>
            <p:nvPr/>
          </p:nvSpPr>
          <p:spPr>
            <a:xfrm>
              <a:off x="0" y="1139705"/>
              <a:ext cx="10056679" cy="1642150"/>
            </a:xfrm>
            <a:prstGeom prst="rect">
              <a:avLst/>
            </a:prstGeom>
          </p:spPr>
          <p:txBody>
            <a:bodyPr lIns="0" tIns="0" rIns="0" bIns="0" rtlCol="0" anchor="t">
              <a:spAutoFit/>
            </a:bodyPr>
            <a:lstStyle/>
            <a:p>
              <a:pPr algn="l">
                <a:lnSpc>
                  <a:spcPts val="3360"/>
                </a:lnSpc>
              </a:pPr>
              <a:endParaRPr/>
            </a:p>
            <a:p>
              <a:pPr algn="l">
                <a:lnSpc>
                  <a:spcPts val="3360"/>
                </a:lnSpc>
              </a:pPr>
              <a:endParaRPr/>
            </a:p>
            <a:p>
              <a:pPr algn="l">
                <a:lnSpc>
                  <a:spcPts val="3359"/>
                </a:lnSpc>
              </a:pPr>
              <a:endParaRPr/>
            </a:p>
          </p:txBody>
        </p:sp>
      </p:grpSp>
      <p:sp>
        <p:nvSpPr>
          <p:cNvPr id="11" name="TextBox 11"/>
          <p:cNvSpPr txBox="1"/>
          <p:nvPr/>
        </p:nvSpPr>
        <p:spPr>
          <a:xfrm>
            <a:off x="10639275" y="2172562"/>
            <a:ext cx="4419876" cy="4331379"/>
          </a:xfrm>
          <a:prstGeom prst="rect">
            <a:avLst/>
          </a:prstGeom>
        </p:spPr>
        <p:txBody>
          <a:bodyPr lIns="0" tIns="0" rIns="0" bIns="0" rtlCol="0" anchor="t">
            <a:spAutoFit/>
          </a:bodyPr>
          <a:lstStyle/>
          <a:p>
            <a:pPr algn="l">
              <a:lnSpc>
                <a:spcPts val="3360"/>
              </a:lnSpc>
              <a:spcBef>
                <a:spcPct val="0"/>
              </a:spcBef>
            </a:pPr>
            <a:r>
              <a:rPr lang="en-US" sz="2400" dirty="0">
                <a:solidFill>
                  <a:srgbClr val="634C50"/>
                </a:solidFill>
                <a:latin typeface="Source Sans Pro"/>
                <a:ea typeface="Source Sans Pro"/>
                <a:cs typeface="Source Sans Pro"/>
                <a:sym typeface="Source Sans Pro"/>
              </a:rPr>
              <a:t>BOAR048</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Mpho Wooden Cutlery Set</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Wood | </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size |  Fork 153mm x 22mm</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            Spoon 153mm x 22mm</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            Knife 165mm x 22mm</a:t>
            </a:r>
          </a:p>
          <a:p>
            <a:pPr algn="l">
              <a:lnSpc>
                <a:spcPts val="3360"/>
              </a:lnSpc>
              <a:spcBef>
                <a:spcPct val="0"/>
              </a:spcBef>
            </a:pPr>
            <a:r>
              <a:rPr lang="en-US" sz="2400" dirty="0">
                <a:solidFill>
                  <a:srgbClr val="634C50"/>
                </a:solidFill>
                <a:latin typeface="Source Sans Pro"/>
                <a:ea typeface="Source Sans Pro"/>
                <a:cs typeface="Source Sans Pro"/>
                <a:sym typeface="Source Sans Pro"/>
              </a:rPr>
              <a:t>Supplied in cotton drawcord bag</a:t>
            </a:r>
          </a:p>
          <a:p>
            <a:pPr algn="l">
              <a:lnSpc>
                <a:spcPts val="3359"/>
              </a:lnSpc>
            </a:pPr>
            <a:r>
              <a:rPr lang="en-US" sz="2400" dirty="0">
                <a:solidFill>
                  <a:srgbClr val="634C50"/>
                </a:solidFill>
                <a:latin typeface="Source Sans Pro"/>
                <a:ea typeface="Source Sans Pro"/>
                <a:cs typeface="Source Sans Pro"/>
                <a:sym typeface="Source Sans Pro"/>
              </a:rPr>
              <a:t>MOQ  100 units</a:t>
            </a:r>
          </a:p>
          <a:p>
            <a:pPr algn="l">
              <a:lnSpc>
                <a:spcPts val="3359"/>
              </a:lnSpc>
            </a:pPr>
            <a:r>
              <a:rPr lang="en-US" sz="2400" dirty="0">
                <a:solidFill>
                  <a:srgbClr val="634C50"/>
                </a:solidFill>
                <a:latin typeface="Source Sans Pro"/>
                <a:ea typeface="Source Sans Pro"/>
                <a:cs typeface="Source Sans Pro"/>
                <a:sym typeface="Source Sans Pro"/>
              </a:rPr>
              <a:t>Selling price: R</a:t>
            </a:r>
          </a:p>
          <a:p>
            <a:pPr algn="l">
              <a:lnSpc>
                <a:spcPts val="3360"/>
              </a:lnSpc>
              <a:spcBef>
                <a:spcPct val="0"/>
              </a:spcBef>
            </a:pPr>
            <a:endParaRPr lang="en-US" sz="2400" dirty="0">
              <a:solidFill>
                <a:srgbClr val="634C50"/>
              </a:solidFill>
              <a:latin typeface="Source Sans Pro"/>
              <a:ea typeface="Source Sans Pro"/>
              <a:cs typeface="Source Sans Pro"/>
              <a:sym typeface="Source Sans Pr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7C16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395318" cy="6199303"/>
            <a:chOff x="0" y="0"/>
            <a:chExt cx="24527090" cy="8265737"/>
          </a:xfrm>
        </p:grpSpPr>
        <p:pic>
          <p:nvPicPr>
            <p:cNvPr id="3" name="Picture 3"/>
            <p:cNvPicPr>
              <a:picLocks noChangeAspect="1"/>
            </p:cNvPicPr>
            <p:nvPr/>
          </p:nvPicPr>
          <p:blipFill>
            <a:blip r:embed="rId2"/>
            <a:srcRect t="3318" b="7106"/>
            <a:stretch>
              <a:fillRect/>
            </a:stretch>
          </p:blipFill>
          <p:spPr>
            <a:xfrm>
              <a:off x="0" y="0"/>
              <a:ext cx="24527090" cy="8265737"/>
            </a:xfrm>
            <a:prstGeom prst="rect">
              <a:avLst/>
            </a:prstGeom>
          </p:spPr>
        </p:pic>
      </p:grpSp>
      <p:sp>
        <p:nvSpPr>
          <p:cNvPr id="4" name="TextBox 4"/>
          <p:cNvSpPr txBox="1"/>
          <p:nvPr/>
        </p:nvSpPr>
        <p:spPr>
          <a:xfrm>
            <a:off x="222301" y="6188146"/>
            <a:ext cx="17843399" cy="2669728"/>
          </a:xfrm>
          <a:prstGeom prst="rect">
            <a:avLst/>
          </a:prstGeom>
        </p:spPr>
        <p:txBody>
          <a:bodyPr lIns="0" tIns="0" rIns="0" bIns="0" rtlCol="0" anchor="t">
            <a:spAutoFit/>
          </a:bodyPr>
          <a:lstStyle/>
          <a:p>
            <a:pPr algn="ctr">
              <a:lnSpc>
                <a:spcPts val="3575"/>
              </a:lnSpc>
              <a:spcBef>
                <a:spcPct val="0"/>
              </a:spcBef>
            </a:pPr>
            <a:r>
              <a:rPr lang="en-US" sz="2500" spc="287">
                <a:solidFill>
                  <a:srgbClr val="000000"/>
                </a:solidFill>
                <a:latin typeface="Source Sans Pro"/>
                <a:ea typeface="Source Sans Pro"/>
                <a:cs typeface="Source Sans Pro"/>
                <a:sym typeface="Source Sans Pro"/>
              </a:rPr>
              <a:t>LASER ENGRAVING CAN BE DONE ON ALL THE FOOD RELATED PRODUCTS. THEN PRODUCTS IN THE OTHER CATEGORIES CAN BE PRINTED IN FULL COLOUR DDT (DIRECT DIGITAL TRANSFER). THE LASER ENGRAVING PROCESS CREATES A PERMANENT DESIGN THAT WILL NOT FADE OR WEAR AWAY, ENSURING THAT YOUR PROMOTIONAL ITEMS WILL STAND THE TEST OF TIME AND CONTINUE TO IMPRESS CLIENTS AND PARTNERS FOR YEARS TO COME. MAKE YOUR CLIENTS FEEL SPECIAL AS NO TWO PRODUCTS LOOK IDENTICAL DUE TO THE UNIQUE WOODGRAIN.</a:t>
            </a:r>
          </a:p>
        </p:txBody>
      </p:sp>
      <p:sp>
        <p:nvSpPr>
          <p:cNvPr id="5" name="Freeform 5"/>
          <p:cNvSpPr/>
          <p:nvPr/>
        </p:nvSpPr>
        <p:spPr>
          <a:xfrm>
            <a:off x="-2896056" y="8857874"/>
            <a:ext cx="21184056" cy="10451227"/>
          </a:xfrm>
          <a:custGeom>
            <a:avLst/>
            <a:gdLst/>
            <a:ahLst/>
            <a:cxnLst/>
            <a:rect l="l" t="t" r="r" b="b"/>
            <a:pathLst>
              <a:path w="21184056" h="10451227">
                <a:moveTo>
                  <a:pt x="0" y="0"/>
                </a:moveTo>
                <a:lnTo>
                  <a:pt x="21184056" y="0"/>
                </a:lnTo>
                <a:lnTo>
                  <a:pt x="21184056" y="10451227"/>
                </a:lnTo>
                <a:lnTo>
                  <a:pt x="0" y="10451227"/>
                </a:lnTo>
                <a:lnTo>
                  <a:pt x="0" y="0"/>
                </a:lnTo>
                <a:close/>
              </a:path>
            </a:pathLst>
          </a:custGeom>
          <a:blipFill>
            <a:blip r:embed="rId3"/>
            <a:stretch>
              <a:fillRect t="-14076" b="-14076"/>
            </a:stretch>
          </a:blipFill>
        </p:spPr>
        <p:txBody>
          <a:bodyPr/>
          <a:lstStyle/>
          <a:p>
            <a:endParaRPr lang="en-US"/>
          </a:p>
        </p:txBody>
      </p:sp>
      <p:sp>
        <p:nvSpPr>
          <p:cNvPr id="6" name="TextBox 6"/>
          <p:cNvSpPr txBox="1"/>
          <p:nvPr/>
        </p:nvSpPr>
        <p:spPr>
          <a:xfrm>
            <a:off x="10899068" y="9607424"/>
            <a:ext cx="7051648" cy="316118"/>
          </a:xfrm>
          <a:prstGeom prst="rect">
            <a:avLst/>
          </a:prstGeom>
        </p:spPr>
        <p:txBody>
          <a:bodyPr lIns="0" tIns="0" rIns="0" bIns="0" rtlCol="0" anchor="t">
            <a:spAutoFit/>
          </a:bodyPr>
          <a:lstStyle/>
          <a:p>
            <a:pPr algn="r">
              <a:lnSpc>
                <a:spcPts val="2520"/>
              </a:lnSpc>
            </a:pPr>
            <a:r>
              <a:rPr lang="en-US" sz="1800" u="sng">
                <a:solidFill>
                  <a:srgbClr val="634C50"/>
                </a:solidFill>
                <a:latin typeface="Source Sans Pro"/>
                <a:ea typeface="Source Sans Pro"/>
                <a:cs typeface="Source Sans Pro"/>
                <a:sym typeface="Source Sans Pro"/>
                <a:hlinkClick r:id="rId4" tooltip="https://wood-products.giftsa.co.za"/>
              </a:rPr>
              <a:t>https://wood-products.giftsa.co.za/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838953" cy="10287000"/>
            <a:chOff x="0" y="0"/>
            <a:chExt cx="14451937" cy="13716000"/>
          </a:xfrm>
        </p:grpSpPr>
        <p:pic>
          <p:nvPicPr>
            <p:cNvPr id="3" name="Picture 3"/>
            <p:cNvPicPr>
              <a:picLocks noChangeAspect="1"/>
            </p:cNvPicPr>
            <p:nvPr/>
          </p:nvPicPr>
          <p:blipFill>
            <a:blip r:embed="rId2"/>
            <a:srcRect l="29469" r="29469"/>
            <a:stretch>
              <a:fillRect/>
            </a:stretch>
          </p:blipFill>
          <p:spPr>
            <a:xfrm>
              <a:off x="0" y="0"/>
              <a:ext cx="14451937" cy="13716000"/>
            </a:xfrm>
            <a:prstGeom prst="rect">
              <a:avLst/>
            </a:prstGeom>
          </p:spPr>
        </p:pic>
      </p:grpSp>
      <p:sp>
        <p:nvSpPr>
          <p:cNvPr id="4" name="Freeform 4"/>
          <p:cNvSpPr/>
          <p:nvPr/>
        </p:nvSpPr>
        <p:spPr>
          <a:xfrm>
            <a:off x="0" y="-179258"/>
            <a:ext cx="18288000" cy="10560062"/>
          </a:xfrm>
          <a:custGeom>
            <a:avLst/>
            <a:gdLst/>
            <a:ahLst/>
            <a:cxnLst/>
            <a:rect l="l" t="t" r="r" b="b"/>
            <a:pathLst>
              <a:path w="18288000" h="10560062">
                <a:moveTo>
                  <a:pt x="0" y="0"/>
                </a:moveTo>
                <a:lnTo>
                  <a:pt x="18288000" y="0"/>
                </a:lnTo>
                <a:lnTo>
                  <a:pt x="18288000" y="10560062"/>
                </a:lnTo>
                <a:lnTo>
                  <a:pt x="0" y="10560062"/>
                </a:lnTo>
                <a:lnTo>
                  <a:pt x="0" y="0"/>
                </a:lnTo>
                <a:close/>
              </a:path>
            </a:pathLst>
          </a:custGeom>
          <a:blipFill>
            <a:blip r:embed="rId3"/>
            <a:stretch>
              <a:fillRect l="-1204" t="-5406" b="-5406"/>
            </a:stretch>
          </a:blipFill>
        </p:spPr>
        <p:txBody>
          <a:bodyPr/>
          <a:lstStyle/>
          <a:p>
            <a:endParaRPr lang="en-US" dirty="0"/>
          </a:p>
        </p:txBody>
      </p:sp>
      <p:sp>
        <p:nvSpPr>
          <p:cNvPr id="5" name="Freeform 5"/>
          <p:cNvSpPr/>
          <p:nvPr/>
        </p:nvSpPr>
        <p:spPr>
          <a:xfrm>
            <a:off x="-9258" y="-179258"/>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4"/>
            <a:stretch>
              <a:fillRect/>
            </a:stretch>
          </a:blipFill>
        </p:spPr>
        <p:txBody>
          <a:bodyPr/>
          <a:lstStyle/>
          <a:p>
            <a:endParaRPr lang="en-US"/>
          </a:p>
        </p:txBody>
      </p:sp>
      <p:sp>
        <p:nvSpPr>
          <p:cNvPr id="6" name="Freeform 6"/>
          <p:cNvSpPr/>
          <p:nvPr/>
        </p:nvSpPr>
        <p:spPr>
          <a:xfrm>
            <a:off x="10287000" y="4975262"/>
            <a:ext cx="7996055" cy="5298080"/>
          </a:xfrm>
          <a:custGeom>
            <a:avLst/>
            <a:gdLst/>
            <a:ahLst/>
            <a:cxnLst/>
            <a:rect l="l" t="t" r="r" b="b"/>
            <a:pathLst>
              <a:path w="8167891" h="5298080">
                <a:moveTo>
                  <a:pt x="0" y="0"/>
                </a:moveTo>
                <a:lnTo>
                  <a:pt x="8167891" y="0"/>
                </a:lnTo>
                <a:lnTo>
                  <a:pt x="8167891" y="5298080"/>
                </a:lnTo>
                <a:lnTo>
                  <a:pt x="0" y="5298080"/>
                </a:lnTo>
                <a:lnTo>
                  <a:pt x="0" y="0"/>
                </a:lnTo>
                <a:close/>
              </a:path>
            </a:pathLst>
          </a:custGeom>
          <a:blipFill>
            <a:blip r:embed="rId5"/>
            <a:stretch>
              <a:fillRect t="-1748" b="-1748"/>
            </a:stretch>
          </a:blipFill>
        </p:spPr>
        <p:txBody>
          <a:bodyPr/>
          <a:lstStyle/>
          <a:p>
            <a:endParaRPr lang="en-US"/>
          </a:p>
        </p:txBody>
      </p:sp>
      <p:sp>
        <p:nvSpPr>
          <p:cNvPr id="7" name="Freeform 7"/>
          <p:cNvSpPr/>
          <p:nvPr/>
        </p:nvSpPr>
        <p:spPr>
          <a:xfrm>
            <a:off x="16367659" y="292292"/>
            <a:ext cx="1417447" cy="1472816"/>
          </a:xfrm>
          <a:custGeom>
            <a:avLst/>
            <a:gdLst/>
            <a:ahLst/>
            <a:cxnLst/>
            <a:rect l="l" t="t" r="r" b="b"/>
            <a:pathLst>
              <a:path w="1417447" h="1472816">
                <a:moveTo>
                  <a:pt x="0" y="0"/>
                </a:moveTo>
                <a:lnTo>
                  <a:pt x="1417447" y="0"/>
                </a:lnTo>
                <a:lnTo>
                  <a:pt x="1417447" y="1472816"/>
                </a:lnTo>
                <a:lnTo>
                  <a:pt x="0" y="1472816"/>
                </a:lnTo>
                <a:lnTo>
                  <a:pt x="0" y="0"/>
                </a:lnTo>
                <a:close/>
              </a:path>
            </a:pathLst>
          </a:custGeom>
          <a:blipFill>
            <a:blip r:embed="rId6"/>
            <a:stretch>
              <a:fillRect/>
            </a:stretch>
          </a:blipFill>
        </p:spPr>
        <p:txBody>
          <a:bodyPr/>
          <a:lstStyle/>
          <a:p>
            <a:endParaRPr lang="en-US"/>
          </a:p>
        </p:txBody>
      </p:sp>
      <p:grpSp>
        <p:nvGrpSpPr>
          <p:cNvPr id="8" name="Group 8"/>
          <p:cNvGrpSpPr/>
          <p:nvPr/>
        </p:nvGrpSpPr>
        <p:grpSpPr>
          <a:xfrm>
            <a:off x="10639369" y="-59889"/>
            <a:ext cx="7287003" cy="5522073"/>
            <a:chOff x="-482171" y="-1451452"/>
            <a:chExt cx="9716004" cy="7362764"/>
          </a:xfrm>
        </p:grpSpPr>
        <p:sp>
          <p:nvSpPr>
            <p:cNvPr id="9" name="TextBox 9"/>
            <p:cNvSpPr txBox="1"/>
            <p:nvPr/>
          </p:nvSpPr>
          <p:spPr>
            <a:xfrm>
              <a:off x="-482171" y="-1451452"/>
              <a:ext cx="9716004" cy="2009789"/>
            </a:xfrm>
            <a:prstGeom prst="rect">
              <a:avLst/>
            </a:prstGeom>
          </p:spPr>
          <p:txBody>
            <a:bodyPr lIns="0" tIns="0" rIns="0" bIns="0" rtlCol="0" anchor="t">
              <a:spAutoFit/>
            </a:bodyPr>
            <a:lstStyle/>
            <a:p>
              <a:pPr algn="l">
                <a:lnSpc>
                  <a:spcPts val="6159"/>
                </a:lnSpc>
              </a:pPr>
              <a:r>
                <a:rPr lang="en-US" sz="4399" dirty="0">
                  <a:solidFill>
                    <a:srgbClr val="634C50"/>
                  </a:solidFill>
                  <a:latin typeface="Source Sans Pro Bold"/>
                  <a:ea typeface="Source Sans Pro Bold"/>
                  <a:cs typeface="Source Sans Pro Bold"/>
                  <a:sym typeface="Source Sans Pro Bold"/>
                </a:rPr>
                <a:t>WOODEN SERVING </a:t>
              </a:r>
            </a:p>
            <a:p>
              <a:pPr algn="l">
                <a:lnSpc>
                  <a:spcPts val="6159"/>
                </a:lnSpc>
              </a:pPr>
              <a:r>
                <a:rPr lang="en-US" sz="4399" dirty="0">
                  <a:solidFill>
                    <a:srgbClr val="634C50"/>
                  </a:solidFill>
                  <a:latin typeface="Source Sans Pro Bold"/>
                  <a:ea typeface="Source Sans Pro Bold"/>
                  <a:cs typeface="Source Sans Pro Bold"/>
                  <a:sym typeface="Source Sans Pro Bold"/>
                </a:rPr>
                <a:t>BOARD</a:t>
              </a:r>
            </a:p>
          </p:txBody>
        </p:sp>
        <p:sp>
          <p:nvSpPr>
            <p:cNvPr id="10" name="TextBox 10"/>
            <p:cNvSpPr txBox="1"/>
            <p:nvPr/>
          </p:nvSpPr>
          <p:spPr>
            <a:xfrm>
              <a:off x="-482171" y="717496"/>
              <a:ext cx="9709411" cy="5193816"/>
            </a:xfrm>
            <a:prstGeom prst="rect">
              <a:avLst/>
            </a:prstGeom>
          </p:spPr>
          <p:txBody>
            <a:bodyPr lIns="0" tIns="0" rIns="0" bIns="0" rtlCol="0" anchor="t">
              <a:spAutoFit/>
            </a:bodyPr>
            <a:lstStyle/>
            <a:p>
              <a:pPr algn="l">
                <a:lnSpc>
                  <a:spcPts val="3360"/>
                </a:lnSpc>
              </a:pPr>
              <a:r>
                <a:rPr lang="en-US" sz="2400" dirty="0">
                  <a:solidFill>
                    <a:srgbClr val="634C50"/>
                  </a:solidFill>
                  <a:latin typeface="Source Sans Pro"/>
                  <a:ea typeface="Source Sans Pro"/>
                  <a:cs typeface="Source Sans Pro"/>
                  <a:sym typeface="Source Sans Pro"/>
                </a:rPr>
                <a:t>BOAR052</a:t>
              </a:r>
            </a:p>
            <a:p>
              <a:pPr algn="l">
                <a:lnSpc>
                  <a:spcPts val="3360"/>
                </a:lnSpc>
              </a:pPr>
              <a:r>
                <a:rPr lang="en-US" sz="2400" dirty="0">
                  <a:solidFill>
                    <a:srgbClr val="634C50"/>
                  </a:solidFill>
                  <a:latin typeface="Source Sans Pro"/>
                  <a:ea typeface="Source Sans Pro"/>
                  <a:cs typeface="Source Sans Pro"/>
                  <a:sym typeface="Source Sans Pro"/>
                </a:rPr>
                <a:t>Mpho Round Wooden Paddle Serving Board</a:t>
              </a:r>
            </a:p>
            <a:p>
              <a:pPr algn="l">
                <a:lnSpc>
                  <a:spcPts val="3360"/>
                </a:lnSpc>
              </a:pPr>
              <a:r>
                <a:rPr lang="en-US" sz="2400" dirty="0" err="1">
                  <a:solidFill>
                    <a:srgbClr val="634C50"/>
                  </a:solidFill>
                  <a:latin typeface="Source Sans Pro"/>
                  <a:ea typeface="Source Sans Pro"/>
                  <a:cs typeface="Source Sans Pro"/>
                  <a:sym typeface="Source Sans Pro"/>
                </a:rPr>
                <a:t>Saligna</a:t>
              </a:r>
              <a:r>
                <a:rPr lang="en-US" sz="2400" dirty="0">
                  <a:solidFill>
                    <a:srgbClr val="634C50"/>
                  </a:solidFill>
                  <a:latin typeface="Source Sans Pro"/>
                  <a:ea typeface="Source Sans Pro"/>
                  <a:cs typeface="Source Sans Pro"/>
                  <a:sym typeface="Source Sans Pro"/>
                </a:rPr>
                <a:t> Wood | 18mm</a:t>
              </a:r>
            </a:p>
            <a:p>
              <a:pPr algn="l">
                <a:lnSpc>
                  <a:spcPts val="3360"/>
                </a:lnSpc>
              </a:pPr>
              <a:r>
                <a:rPr lang="en-US" sz="2400" dirty="0">
                  <a:solidFill>
                    <a:srgbClr val="634C50"/>
                  </a:solidFill>
                  <a:latin typeface="Source Sans Pro"/>
                  <a:ea typeface="Source Sans Pro"/>
                  <a:cs typeface="Source Sans Pro"/>
                  <a:sym typeface="Source Sans Pro"/>
                </a:rPr>
                <a:t>size | 310mm x 310mm</a:t>
              </a:r>
            </a:p>
            <a:p>
              <a:pPr algn="l">
                <a:lnSpc>
                  <a:spcPts val="3359"/>
                </a:lnSpc>
              </a:pPr>
              <a:r>
                <a:rPr lang="en-US" sz="2400" dirty="0">
                  <a:solidFill>
                    <a:srgbClr val="634C50"/>
                  </a:solidFill>
                  <a:latin typeface="Source Sans Pro"/>
                  <a:ea typeface="Source Sans Pro"/>
                  <a:cs typeface="Source Sans Pro"/>
                  <a:sym typeface="Source Sans Pro"/>
                </a:rPr>
                <a:t>Supplied in cotton drawcord bag</a:t>
              </a:r>
            </a:p>
            <a:p>
              <a:pPr algn="l">
                <a:lnSpc>
                  <a:spcPts val="3359"/>
                </a:lnSpc>
              </a:pPr>
              <a:r>
                <a:rPr lang="en-US" sz="2400" dirty="0">
                  <a:solidFill>
                    <a:srgbClr val="634C50"/>
                  </a:solidFill>
                  <a:latin typeface="Source Sans Pro"/>
                  <a:ea typeface="Source Sans Pro"/>
                  <a:cs typeface="Source Sans Pro"/>
                  <a:sym typeface="Source Sans Pro"/>
                </a:rPr>
                <a:t>MOQ  10 units</a:t>
              </a:r>
            </a:p>
            <a:p>
              <a:pPr algn="l">
                <a:lnSpc>
                  <a:spcPts val="3359"/>
                </a:lnSpc>
              </a:pPr>
              <a:r>
                <a:rPr lang="en-US" sz="2400" dirty="0">
                  <a:solidFill>
                    <a:srgbClr val="634C50"/>
                  </a:solidFill>
                  <a:latin typeface="Source Sans Pro"/>
                  <a:ea typeface="Source Sans Pro"/>
                  <a:cs typeface="Source Sans Pro"/>
                  <a:sym typeface="Source Sans Pro"/>
                </a:rPr>
                <a:t>Selling price: R</a:t>
              </a:r>
            </a:p>
            <a:p>
              <a:pPr algn="l">
                <a:lnSpc>
                  <a:spcPts val="3359"/>
                </a:lnSpc>
              </a:pPr>
              <a:endParaRPr lang="en-US" sz="2400" dirty="0">
                <a:solidFill>
                  <a:srgbClr val="634C50"/>
                </a:solidFill>
                <a:latin typeface="Source Sans Pro"/>
                <a:ea typeface="Source Sans Pro"/>
                <a:cs typeface="Source Sans Pro"/>
                <a:sym typeface="Source Sans Pro"/>
              </a:endParaRPr>
            </a:p>
            <a:p>
              <a:pPr algn="l">
                <a:lnSpc>
                  <a:spcPts val="3359"/>
                </a:lnSpc>
              </a:pPr>
              <a:endParaRPr lang="en-US" sz="2400" dirty="0">
                <a:solidFill>
                  <a:srgbClr val="634C50"/>
                </a:solidFill>
                <a:latin typeface="Source Sans Pro"/>
                <a:ea typeface="Source Sans Pro"/>
                <a:cs typeface="Source Sans Pro"/>
                <a:sym typeface="Source Sans Pro"/>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838953" cy="10287000"/>
            <a:chOff x="0" y="0"/>
            <a:chExt cx="14451937" cy="13716000"/>
          </a:xfrm>
        </p:grpSpPr>
        <p:pic>
          <p:nvPicPr>
            <p:cNvPr id="3" name="Picture 3"/>
            <p:cNvPicPr>
              <a:picLocks noChangeAspect="1"/>
            </p:cNvPicPr>
            <p:nvPr/>
          </p:nvPicPr>
          <p:blipFill>
            <a:blip r:embed="rId2"/>
            <a:srcRect l="29469" r="29469"/>
            <a:stretch>
              <a:fillRect/>
            </a:stretch>
          </p:blipFill>
          <p:spPr>
            <a:xfrm>
              <a:off x="0" y="0"/>
              <a:ext cx="14451937" cy="13716000"/>
            </a:xfrm>
            <a:prstGeom prst="rect">
              <a:avLst/>
            </a:prstGeom>
          </p:spPr>
        </p:pic>
      </p:grpSp>
      <p:sp>
        <p:nvSpPr>
          <p:cNvPr id="4" name="Freeform 4"/>
          <p:cNvSpPr/>
          <p:nvPr/>
        </p:nvSpPr>
        <p:spPr>
          <a:xfrm>
            <a:off x="0" y="-17972"/>
            <a:ext cx="18288000" cy="10560062"/>
          </a:xfrm>
          <a:custGeom>
            <a:avLst/>
            <a:gdLst/>
            <a:ahLst/>
            <a:cxnLst/>
            <a:rect l="l" t="t" r="r" b="b"/>
            <a:pathLst>
              <a:path w="18288000" h="10560062">
                <a:moveTo>
                  <a:pt x="0" y="0"/>
                </a:moveTo>
                <a:lnTo>
                  <a:pt x="18288000" y="0"/>
                </a:lnTo>
                <a:lnTo>
                  <a:pt x="18288000" y="10560062"/>
                </a:lnTo>
                <a:lnTo>
                  <a:pt x="0" y="10560062"/>
                </a:lnTo>
                <a:lnTo>
                  <a:pt x="0" y="0"/>
                </a:lnTo>
                <a:close/>
              </a:path>
            </a:pathLst>
          </a:custGeom>
          <a:blipFill>
            <a:blip r:embed="rId3"/>
            <a:stretch>
              <a:fillRect l="-1204" t="-5406" b="-5406"/>
            </a:stretch>
          </a:blipFill>
        </p:spPr>
        <p:txBody>
          <a:bodyPr/>
          <a:lstStyle/>
          <a:p>
            <a:endParaRPr lang="en-US"/>
          </a:p>
        </p:txBody>
      </p:sp>
      <p:sp>
        <p:nvSpPr>
          <p:cNvPr id="5" name="Freeform 5"/>
          <p:cNvSpPr/>
          <p:nvPr/>
        </p:nvSpPr>
        <p:spPr>
          <a:xfrm>
            <a:off x="-25879" y="46902"/>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4"/>
            <a:stretch>
              <a:fillRect/>
            </a:stretch>
          </a:blipFill>
        </p:spPr>
        <p:txBody>
          <a:bodyPr/>
          <a:lstStyle/>
          <a:p>
            <a:endParaRPr lang="en-US"/>
          </a:p>
        </p:txBody>
      </p:sp>
      <p:sp>
        <p:nvSpPr>
          <p:cNvPr id="6" name="Freeform 6"/>
          <p:cNvSpPr/>
          <p:nvPr/>
        </p:nvSpPr>
        <p:spPr>
          <a:xfrm>
            <a:off x="10287000" y="5100773"/>
            <a:ext cx="8001000" cy="5297580"/>
          </a:xfrm>
          <a:custGeom>
            <a:avLst/>
            <a:gdLst/>
            <a:ahLst/>
            <a:cxnLst/>
            <a:rect l="l" t="t" r="r" b="b"/>
            <a:pathLst>
              <a:path w="8001000" h="5297580">
                <a:moveTo>
                  <a:pt x="0" y="0"/>
                </a:moveTo>
                <a:lnTo>
                  <a:pt x="8001000" y="0"/>
                </a:lnTo>
                <a:lnTo>
                  <a:pt x="8001000" y="5297580"/>
                </a:lnTo>
                <a:lnTo>
                  <a:pt x="0" y="5297580"/>
                </a:lnTo>
                <a:lnTo>
                  <a:pt x="0" y="0"/>
                </a:lnTo>
                <a:close/>
              </a:path>
            </a:pathLst>
          </a:custGeom>
          <a:blipFill>
            <a:blip r:embed="rId5"/>
            <a:stretch>
              <a:fillRect t="-1805" b="-1805"/>
            </a:stretch>
          </a:blipFill>
        </p:spPr>
        <p:txBody>
          <a:bodyPr/>
          <a:lstStyle/>
          <a:p>
            <a:endParaRPr lang="en-US"/>
          </a:p>
        </p:txBody>
      </p:sp>
      <p:sp>
        <p:nvSpPr>
          <p:cNvPr id="7" name="Freeform 7"/>
          <p:cNvSpPr/>
          <p:nvPr/>
        </p:nvSpPr>
        <p:spPr>
          <a:xfrm>
            <a:off x="16550576" y="8521892"/>
            <a:ext cx="1417447" cy="1472816"/>
          </a:xfrm>
          <a:custGeom>
            <a:avLst/>
            <a:gdLst/>
            <a:ahLst/>
            <a:cxnLst/>
            <a:rect l="l" t="t" r="r" b="b"/>
            <a:pathLst>
              <a:path w="1417447" h="1472816">
                <a:moveTo>
                  <a:pt x="0" y="0"/>
                </a:moveTo>
                <a:lnTo>
                  <a:pt x="1417448" y="0"/>
                </a:lnTo>
                <a:lnTo>
                  <a:pt x="1417448" y="1472816"/>
                </a:lnTo>
                <a:lnTo>
                  <a:pt x="0" y="1472816"/>
                </a:lnTo>
                <a:lnTo>
                  <a:pt x="0" y="0"/>
                </a:lnTo>
                <a:close/>
              </a:path>
            </a:pathLst>
          </a:custGeom>
          <a:blipFill>
            <a:blip r:embed="rId6"/>
            <a:stretch>
              <a:fillRect/>
            </a:stretch>
          </a:blipFill>
        </p:spPr>
        <p:txBody>
          <a:bodyPr/>
          <a:lstStyle/>
          <a:p>
            <a:endParaRPr lang="en-US"/>
          </a:p>
        </p:txBody>
      </p:sp>
      <p:sp>
        <p:nvSpPr>
          <p:cNvPr id="8" name="Freeform 8"/>
          <p:cNvSpPr/>
          <p:nvPr/>
        </p:nvSpPr>
        <p:spPr>
          <a:xfrm>
            <a:off x="15872183" y="218039"/>
            <a:ext cx="1960030" cy="961028"/>
          </a:xfrm>
          <a:custGeom>
            <a:avLst/>
            <a:gdLst/>
            <a:ahLst/>
            <a:cxnLst/>
            <a:rect l="l" t="t" r="r" b="b"/>
            <a:pathLst>
              <a:path w="1960030" h="961028">
                <a:moveTo>
                  <a:pt x="0" y="0"/>
                </a:moveTo>
                <a:lnTo>
                  <a:pt x="1960030" y="0"/>
                </a:lnTo>
                <a:lnTo>
                  <a:pt x="1960030" y="961028"/>
                </a:lnTo>
                <a:lnTo>
                  <a:pt x="0" y="961028"/>
                </a:lnTo>
                <a:lnTo>
                  <a:pt x="0" y="0"/>
                </a:lnTo>
                <a:close/>
              </a:path>
            </a:pathLst>
          </a:custGeom>
          <a:blipFill>
            <a:blip r:embed="rId7"/>
            <a:stretch>
              <a:fillRect/>
            </a:stretch>
          </a:blipFill>
        </p:spPr>
        <p:txBody>
          <a:bodyPr/>
          <a:lstStyle/>
          <a:p>
            <a:endParaRPr lang="en-US"/>
          </a:p>
        </p:txBody>
      </p:sp>
      <p:grpSp>
        <p:nvGrpSpPr>
          <p:cNvPr id="9" name="Group 9"/>
          <p:cNvGrpSpPr/>
          <p:nvPr/>
        </p:nvGrpSpPr>
        <p:grpSpPr>
          <a:xfrm>
            <a:off x="10520768" y="0"/>
            <a:ext cx="7287003" cy="5191915"/>
            <a:chOff x="-213670" y="-1371600"/>
            <a:chExt cx="9716004" cy="6922553"/>
          </a:xfrm>
        </p:grpSpPr>
        <p:sp>
          <p:nvSpPr>
            <p:cNvPr id="10" name="TextBox 10"/>
            <p:cNvSpPr txBox="1"/>
            <p:nvPr/>
          </p:nvSpPr>
          <p:spPr>
            <a:xfrm>
              <a:off x="-213670" y="-1371600"/>
              <a:ext cx="9716004" cy="2009789"/>
            </a:xfrm>
            <a:prstGeom prst="rect">
              <a:avLst/>
            </a:prstGeom>
          </p:spPr>
          <p:txBody>
            <a:bodyPr lIns="0" tIns="0" rIns="0" bIns="0" rtlCol="0" anchor="t">
              <a:spAutoFit/>
            </a:bodyPr>
            <a:lstStyle/>
            <a:p>
              <a:pPr algn="l">
                <a:lnSpc>
                  <a:spcPts val="6159"/>
                </a:lnSpc>
              </a:pPr>
              <a:r>
                <a:rPr lang="en-US" sz="4399" dirty="0">
                  <a:solidFill>
                    <a:srgbClr val="634C50"/>
                  </a:solidFill>
                  <a:latin typeface="Source Sans Pro Bold"/>
                  <a:ea typeface="Source Sans Pro Bold"/>
                  <a:cs typeface="Source Sans Pro Bold"/>
                  <a:sym typeface="Source Sans Pro Bold"/>
                </a:rPr>
                <a:t>WOODEN PIZZA SLICE SERVING TRAYS</a:t>
              </a:r>
            </a:p>
          </p:txBody>
        </p:sp>
        <p:sp>
          <p:nvSpPr>
            <p:cNvPr id="11" name="TextBox 11"/>
            <p:cNvSpPr txBox="1"/>
            <p:nvPr/>
          </p:nvSpPr>
          <p:spPr>
            <a:xfrm>
              <a:off x="-207077" y="938493"/>
              <a:ext cx="9709411" cy="4612460"/>
            </a:xfrm>
            <a:prstGeom prst="rect">
              <a:avLst/>
            </a:prstGeom>
          </p:spPr>
          <p:txBody>
            <a:bodyPr lIns="0" tIns="0" rIns="0" bIns="0" rtlCol="0" anchor="t">
              <a:spAutoFit/>
            </a:bodyPr>
            <a:lstStyle/>
            <a:p>
              <a:pPr algn="l">
                <a:lnSpc>
                  <a:spcPts val="3360"/>
                </a:lnSpc>
              </a:pPr>
              <a:r>
                <a:rPr lang="en-US" sz="2400" dirty="0">
                  <a:solidFill>
                    <a:srgbClr val="634C50"/>
                  </a:solidFill>
                  <a:latin typeface="Source Sans Pro"/>
                  <a:ea typeface="Source Sans Pro"/>
                  <a:cs typeface="Source Sans Pro"/>
                  <a:sym typeface="Source Sans Pro"/>
                </a:rPr>
                <a:t>BOAR067</a:t>
              </a:r>
            </a:p>
            <a:p>
              <a:pPr algn="l">
                <a:lnSpc>
                  <a:spcPts val="3360"/>
                </a:lnSpc>
              </a:pPr>
              <a:r>
                <a:rPr lang="en-US" sz="2400" dirty="0">
                  <a:solidFill>
                    <a:srgbClr val="634C50"/>
                  </a:solidFill>
                  <a:latin typeface="Source Sans Pro"/>
                  <a:ea typeface="Source Sans Pro"/>
                  <a:cs typeface="Source Sans Pro"/>
                  <a:sym typeface="Source Sans Pro"/>
                </a:rPr>
                <a:t>Mpho Pizza Slice  Wooden Serving Trays</a:t>
              </a:r>
            </a:p>
            <a:p>
              <a:pPr algn="l">
                <a:lnSpc>
                  <a:spcPts val="3360"/>
                </a:lnSpc>
              </a:pPr>
              <a:r>
                <a:rPr lang="en-US" sz="2400" dirty="0">
                  <a:solidFill>
                    <a:srgbClr val="634C50"/>
                  </a:solidFill>
                  <a:latin typeface="Source Sans Pro"/>
                  <a:ea typeface="Source Sans Pro"/>
                  <a:cs typeface="Source Sans Pro"/>
                  <a:sym typeface="Source Sans Pro"/>
                </a:rPr>
                <a:t>Bamboo| 3mm</a:t>
              </a:r>
            </a:p>
            <a:p>
              <a:pPr algn="l">
                <a:lnSpc>
                  <a:spcPts val="3360"/>
                </a:lnSpc>
              </a:pPr>
              <a:r>
                <a:rPr lang="en-US" sz="2400" dirty="0">
                  <a:solidFill>
                    <a:srgbClr val="634C50"/>
                  </a:solidFill>
                  <a:latin typeface="Source Sans Pro"/>
                  <a:ea typeface="Source Sans Pro"/>
                  <a:cs typeface="Source Sans Pro"/>
                  <a:sym typeface="Source Sans Pro"/>
                </a:rPr>
                <a:t>size | 155mm x 120mm x 8 pieces</a:t>
              </a:r>
            </a:p>
            <a:p>
              <a:pPr algn="l">
                <a:lnSpc>
                  <a:spcPts val="3359"/>
                </a:lnSpc>
              </a:pPr>
              <a:r>
                <a:rPr lang="en-US" sz="2400" dirty="0">
                  <a:solidFill>
                    <a:srgbClr val="634C50"/>
                  </a:solidFill>
                  <a:latin typeface="Source Sans Pro"/>
                  <a:ea typeface="Source Sans Pro"/>
                  <a:cs typeface="Source Sans Pro"/>
                  <a:sym typeface="Source Sans Pro"/>
                </a:rPr>
                <a:t>Supplied in cotton drawcord bag</a:t>
              </a:r>
            </a:p>
            <a:p>
              <a:pPr algn="l">
                <a:lnSpc>
                  <a:spcPts val="3359"/>
                </a:lnSpc>
              </a:pPr>
              <a:r>
                <a:rPr lang="en-US" sz="2400" dirty="0">
                  <a:solidFill>
                    <a:srgbClr val="634C50"/>
                  </a:solidFill>
                  <a:latin typeface="Source Sans Pro"/>
                  <a:ea typeface="Source Sans Pro"/>
                  <a:cs typeface="Source Sans Pro"/>
                  <a:sym typeface="Source Sans Pro"/>
                </a:rPr>
                <a:t>MOQ  10 units</a:t>
              </a:r>
            </a:p>
            <a:p>
              <a:pPr algn="l">
                <a:lnSpc>
                  <a:spcPts val="3359"/>
                </a:lnSpc>
              </a:pPr>
              <a:r>
                <a:rPr lang="en-US" sz="2400" dirty="0">
                  <a:solidFill>
                    <a:srgbClr val="634C50"/>
                  </a:solidFill>
                  <a:latin typeface="Source Sans Pro"/>
                  <a:ea typeface="Source Sans Pro"/>
                  <a:cs typeface="Source Sans Pro"/>
                  <a:sym typeface="Source Sans Pro"/>
                </a:rPr>
                <a:t>Selling price: R</a:t>
              </a:r>
            </a:p>
            <a:p>
              <a:pPr algn="l">
                <a:lnSpc>
                  <a:spcPts val="3359"/>
                </a:lnSpc>
              </a:pPr>
              <a:endParaRPr lang="en-US" sz="2400" dirty="0">
                <a:solidFill>
                  <a:srgbClr val="634C50"/>
                </a:solidFill>
                <a:latin typeface="Source Sans Pro"/>
                <a:ea typeface="Source Sans Pro"/>
                <a:cs typeface="Source Sans Pro"/>
                <a:sym typeface="Source Sans Pro"/>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838953" cy="10287000"/>
            <a:chOff x="0" y="0"/>
            <a:chExt cx="14451937" cy="13716000"/>
          </a:xfrm>
        </p:grpSpPr>
        <p:pic>
          <p:nvPicPr>
            <p:cNvPr id="3" name="Picture 3"/>
            <p:cNvPicPr>
              <a:picLocks noChangeAspect="1"/>
            </p:cNvPicPr>
            <p:nvPr/>
          </p:nvPicPr>
          <p:blipFill>
            <a:blip r:embed="rId2"/>
            <a:srcRect l="29469" r="29469"/>
            <a:stretch>
              <a:fillRect/>
            </a:stretch>
          </p:blipFill>
          <p:spPr>
            <a:xfrm>
              <a:off x="0" y="0"/>
              <a:ext cx="14451937" cy="13716000"/>
            </a:xfrm>
            <a:prstGeom prst="rect">
              <a:avLst/>
            </a:prstGeom>
          </p:spPr>
        </p:pic>
      </p:grpSp>
      <p:sp>
        <p:nvSpPr>
          <p:cNvPr id="4" name="Freeform 4"/>
          <p:cNvSpPr/>
          <p:nvPr/>
        </p:nvSpPr>
        <p:spPr>
          <a:xfrm>
            <a:off x="0" y="0"/>
            <a:ext cx="18288000" cy="10560062"/>
          </a:xfrm>
          <a:custGeom>
            <a:avLst/>
            <a:gdLst/>
            <a:ahLst/>
            <a:cxnLst/>
            <a:rect l="l" t="t" r="r" b="b"/>
            <a:pathLst>
              <a:path w="18288000" h="10560062">
                <a:moveTo>
                  <a:pt x="0" y="0"/>
                </a:moveTo>
                <a:lnTo>
                  <a:pt x="18288000" y="0"/>
                </a:lnTo>
                <a:lnTo>
                  <a:pt x="18288000" y="10560062"/>
                </a:lnTo>
                <a:lnTo>
                  <a:pt x="0" y="10560062"/>
                </a:lnTo>
                <a:lnTo>
                  <a:pt x="0" y="0"/>
                </a:lnTo>
                <a:close/>
              </a:path>
            </a:pathLst>
          </a:custGeom>
          <a:blipFill>
            <a:blip r:embed="rId3"/>
            <a:stretch>
              <a:fillRect l="-1204" t="-5406" b="-5406"/>
            </a:stretch>
          </a:blipFill>
        </p:spPr>
        <p:txBody>
          <a:bodyPr/>
          <a:lstStyle/>
          <a:p>
            <a:endParaRPr lang="en-US"/>
          </a:p>
        </p:txBody>
      </p:sp>
      <p:sp>
        <p:nvSpPr>
          <p:cNvPr id="5" name="Freeform 5"/>
          <p:cNvSpPr/>
          <p:nvPr/>
        </p:nvSpPr>
        <p:spPr>
          <a:xfrm>
            <a:off x="0" y="0"/>
            <a:ext cx="10303249" cy="10303249"/>
          </a:xfrm>
          <a:custGeom>
            <a:avLst/>
            <a:gdLst/>
            <a:ahLst/>
            <a:cxnLst/>
            <a:rect l="l" t="t" r="r" b="b"/>
            <a:pathLst>
              <a:path w="10303249" h="10303249">
                <a:moveTo>
                  <a:pt x="0" y="0"/>
                </a:moveTo>
                <a:lnTo>
                  <a:pt x="10303249" y="0"/>
                </a:lnTo>
                <a:lnTo>
                  <a:pt x="10303249" y="10303249"/>
                </a:lnTo>
                <a:lnTo>
                  <a:pt x="0" y="10303249"/>
                </a:lnTo>
                <a:lnTo>
                  <a:pt x="0" y="0"/>
                </a:lnTo>
                <a:close/>
              </a:path>
            </a:pathLst>
          </a:custGeom>
          <a:blipFill>
            <a:blip r:embed="rId4"/>
            <a:stretch>
              <a:fillRect/>
            </a:stretch>
          </a:blipFill>
        </p:spPr>
        <p:txBody>
          <a:bodyPr/>
          <a:lstStyle/>
          <a:p>
            <a:endParaRPr lang="en-US"/>
          </a:p>
        </p:txBody>
      </p:sp>
      <p:sp>
        <p:nvSpPr>
          <p:cNvPr id="6" name="Freeform 6"/>
          <p:cNvSpPr/>
          <p:nvPr/>
        </p:nvSpPr>
        <p:spPr>
          <a:xfrm>
            <a:off x="10923343" y="5828581"/>
            <a:ext cx="6590322" cy="4458419"/>
          </a:xfrm>
          <a:custGeom>
            <a:avLst/>
            <a:gdLst/>
            <a:ahLst/>
            <a:cxnLst/>
            <a:rect l="l" t="t" r="r" b="b"/>
            <a:pathLst>
              <a:path w="7984751" h="5778194">
                <a:moveTo>
                  <a:pt x="0" y="0"/>
                </a:moveTo>
                <a:lnTo>
                  <a:pt x="7984751" y="0"/>
                </a:lnTo>
                <a:lnTo>
                  <a:pt x="7984751" y="5778193"/>
                </a:lnTo>
                <a:lnTo>
                  <a:pt x="0" y="5778193"/>
                </a:lnTo>
                <a:lnTo>
                  <a:pt x="0" y="0"/>
                </a:lnTo>
                <a:close/>
              </a:path>
            </a:pathLst>
          </a:custGeom>
          <a:blipFill>
            <a:blip r:embed="rId5"/>
            <a:stretch>
              <a:fillRect t="-2329" b="-2329"/>
            </a:stretch>
          </a:blipFill>
        </p:spPr>
        <p:txBody>
          <a:bodyPr/>
          <a:lstStyle/>
          <a:p>
            <a:endParaRPr lang="en-US"/>
          </a:p>
        </p:txBody>
      </p:sp>
      <p:sp>
        <p:nvSpPr>
          <p:cNvPr id="7" name="Freeform 7"/>
          <p:cNvSpPr/>
          <p:nvPr/>
        </p:nvSpPr>
        <p:spPr>
          <a:xfrm>
            <a:off x="16616522" y="8643705"/>
            <a:ext cx="1417447" cy="1472816"/>
          </a:xfrm>
          <a:custGeom>
            <a:avLst/>
            <a:gdLst/>
            <a:ahLst/>
            <a:cxnLst/>
            <a:rect l="l" t="t" r="r" b="b"/>
            <a:pathLst>
              <a:path w="1417447" h="1472816">
                <a:moveTo>
                  <a:pt x="0" y="0"/>
                </a:moveTo>
                <a:lnTo>
                  <a:pt x="1417447" y="0"/>
                </a:lnTo>
                <a:lnTo>
                  <a:pt x="1417447" y="1472816"/>
                </a:lnTo>
                <a:lnTo>
                  <a:pt x="0" y="1472816"/>
                </a:lnTo>
                <a:lnTo>
                  <a:pt x="0" y="0"/>
                </a:lnTo>
                <a:close/>
              </a:path>
            </a:pathLst>
          </a:custGeom>
          <a:blipFill>
            <a:blip r:embed="rId6"/>
            <a:stretch>
              <a:fillRect/>
            </a:stretch>
          </a:blipFill>
        </p:spPr>
        <p:txBody>
          <a:bodyPr/>
          <a:lstStyle/>
          <a:p>
            <a:endParaRPr lang="en-US"/>
          </a:p>
        </p:txBody>
      </p:sp>
      <p:sp>
        <p:nvSpPr>
          <p:cNvPr id="8" name="Freeform 8"/>
          <p:cNvSpPr/>
          <p:nvPr/>
        </p:nvSpPr>
        <p:spPr>
          <a:xfrm>
            <a:off x="16248668" y="272124"/>
            <a:ext cx="1782156" cy="873814"/>
          </a:xfrm>
          <a:custGeom>
            <a:avLst/>
            <a:gdLst/>
            <a:ahLst/>
            <a:cxnLst/>
            <a:rect l="l" t="t" r="r" b="b"/>
            <a:pathLst>
              <a:path w="1782156" h="873814">
                <a:moveTo>
                  <a:pt x="0" y="0"/>
                </a:moveTo>
                <a:lnTo>
                  <a:pt x="1782156" y="0"/>
                </a:lnTo>
                <a:lnTo>
                  <a:pt x="1782156" y="873814"/>
                </a:lnTo>
                <a:lnTo>
                  <a:pt x="0" y="873814"/>
                </a:lnTo>
                <a:lnTo>
                  <a:pt x="0" y="0"/>
                </a:lnTo>
                <a:close/>
              </a:path>
            </a:pathLst>
          </a:custGeom>
          <a:blipFill>
            <a:blip r:embed="rId7"/>
            <a:stretch>
              <a:fillRect/>
            </a:stretch>
          </a:blipFill>
        </p:spPr>
        <p:txBody>
          <a:bodyPr/>
          <a:lstStyle/>
          <a:p>
            <a:endParaRPr lang="en-US"/>
          </a:p>
        </p:txBody>
      </p:sp>
      <p:grpSp>
        <p:nvGrpSpPr>
          <p:cNvPr id="9" name="Group 9"/>
          <p:cNvGrpSpPr/>
          <p:nvPr/>
        </p:nvGrpSpPr>
        <p:grpSpPr>
          <a:xfrm>
            <a:off x="10447250" y="68961"/>
            <a:ext cx="7583574" cy="6194222"/>
            <a:chOff x="-47924" y="19050"/>
            <a:chExt cx="10111432" cy="8258961"/>
          </a:xfrm>
        </p:grpSpPr>
        <p:sp>
          <p:nvSpPr>
            <p:cNvPr id="10" name="TextBox 10"/>
            <p:cNvSpPr txBox="1"/>
            <p:nvPr/>
          </p:nvSpPr>
          <p:spPr>
            <a:xfrm>
              <a:off x="0" y="19050"/>
              <a:ext cx="10063508" cy="2601106"/>
            </a:xfrm>
            <a:prstGeom prst="rect">
              <a:avLst/>
            </a:prstGeom>
          </p:spPr>
          <p:txBody>
            <a:bodyPr lIns="0" tIns="0" rIns="0" bIns="0" rtlCol="0" anchor="t">
              <a:spAutoFit/>
            </a:bodyPr>
            <a:lstStyle/>
            <a:p>
              <a:pPr algn="l">
                <a:lnSpc>
                  <a:spcPts val="5103"/>
                </a:lnSpc>
              </a:pPr>
              <a:r>
                <a:rPr lang="en-US" sz="4399" spc="-228" dirty="0">
                  <a:solidFill>
                    <a:srgbClr val="634C50"/>
                  </a:solidFill>
                  <a:latin typeface="Source Sans Pro Bold"/>
                  <a:ea typeface="Source Sans Pro Bold"/>
                  <a:cs typeface="Source Sans Pro Bold"/>
                  <a:sym typeface="Source Sans Pro Bold"/>
                </a:rPr>
                <a:t>WOODEN CHARCUTERIE </a:t>
              </a:r>
            </a:p>
            <a:p>
              <a:pPr algn="l">
                <a:lnSpc>
                  <a:spcPts val="5103"/>
                </a:lnSpc>
              </a:pPr>
              <a:r>
                <a:rPr lang="en-US" sz="4399" spc="-228" dirty="0">
                  <a:solidFill>
                    <a:srgbClr val="634C50"/>
                  </a:solidFill>
                  <a:latin typeface="Source Sans Pro Bold"/>
                  <a:ea typeface="Source Sans Pro Bold"/>
                  <a:cs typeface="Source Sans Pro Bold"/>
                  <a:sym typeface="Source Sans Pro Bold"/>
                </a:rPr>
                <a:t>PIZZA BOARD AND </a:t>
              </a:r>
            </a:p>
            <a:p>
              <a:pPr algn="l">
                <a:lnSpc>
                  <a:spcPts val="5103"/>
                </a:lnSpc>
              </a:pPr>
              <a:r>
                <a:rPr lang="en-US" sz="4399" spc="-228" dirty="0">
                  <a:solidFill>
                    <a:srgbClr val="634C50"/>
                  </a:solidFill>
                  <a:latin typeface="Source Sans Pro Bold"/>
                  <a:ea typeface="Source Sans Pro Bold"/>
                  <a:cs typeface="Source Sans Pro Bold"/>
                  <a:sym typeface="Source Sans Pro Bold"/>
                </a:rPr>
                <a:t>SERVING TRAYS</a:t>
              </a:r>
            </a:p>
          </p:txBody>
        </p:sp>
        <p:sp>
          <p:nvSpPr>
            <p:cNvPr id="11" name="TextBox 11"/>
            <p:cNvSpPr txBox="1"/>
            <p:nvPr/>
          </p:nvSpPr>
          <p:spPr>
            <a:xfrm>
              <a:off x="-47924" y="2502840"/>
              <a:ext cx="10056679" cy="5775171"/>
            </a:xfrm>
            <a:prstGeom prst="rect">
              <a:avLst/>
            </a:prstGeom>
          </p:spPr>
          <p:txBody>
            <a:bodyPr lIns="0" tIns="0" rIns="0" bIns="0" rtlCol="0" anchor="t">
              <a:spAutoFit/>
            </a:bodyPr>
            <a:lstStyle/>
            <a:p>
              <a:pPr algn="l">
                <a:lnSpc>
                  <a:spcPts val="3360"/>
                </a:lnSpc>
              </a:pPr>
              <a:r>
                <a:rPr lang="en-US" sz="2400" dirty="0">
                  <a:solidFill>
                    <a:srgbClr val="634C50"/>
                  </a:solidFill>
                  <a:latin typeface="Source Sans Pro"/>
                  <a:ea typeface="Source Sans Pro"/>
                  <a:cs typeface="Source Sans Pro"/>
                  <a:sym typeface="Source Sans Pro"/>
                </a:rPr>
                <a:t>BOAR054 </a:t>
              </a:r>
            </a:p>
            <a:p>
              <a:pPr algn="l">
                <a:lnSpc>
                  <a:spcPts val="3360"/>
                </a:lnSpc>
              </a:pPr>
              <a:r>
                <a:rPr lang="en-US" sz="2400" dirty="0">
                  <a:solidFill>
                    <a:srgbClr val="634C50"/>
                  </a:solidFill>
                  <a:latin typeface="Source Sans Pro"/>
                  <a:ea typeface="Source Sans Pro"/>
                  <a:cs typeface="Source Sans Pro"/>
                  <a:sym typeface="Source Sans Pro"/>
                </a:rPr>
                <a:t>Mpho Round Wooden Paddle Serving Board &amp; Pizza Slice Servers</a:t>
              </a:r>
            </a:p>
            <a:p>
              <a:pPr algn="l">
                <a:lnSpc>
                  <a:spcPts val="3360"/>
                </a:lnSpc>
              </a:pPr>
              <a:r>
                <a:rPr lang="en-US" sz="2400" dirty="0" err="1">
                  <a:solidFill>
                    <a:srgbClr val="634C50"/>
                  </a:solidFill>
                  <a:latin typeface="Source Sans Pro"/>
                  <a:ea typeface="Source Sans Pro"/>
                  <a:cs typeface="Source Sans Pro"/>
                  <a:sym typeface="Source Sans Pro"/>
                </a:rPr>
                <a:t>Saligna</a:t>
              </a:r>
              <a:r>
                <a:rPr lang="en-US" sz="2400" dirty="0">
                  <a:solidFill>
                    <a:srgbClr val="634C50"/>
                  </a:solidFill>
                  <a:latin typeface="Source Sans Pro"/>
                  <a:ea typeface="Source Sans Pro"/>
                  <a:cs typeface="Source Sans Pro"/>
                  <a:sym typeface="Source Sans Pro"/>
                </a:rPr>
                <a:t> Wood | 18mm Bamboo | 3mm</a:t>
              </a:r>
            </a:p>
            <a:p>
              <a:pPr algn="l">
                <a:lnSpc>
                  <a:spcPts val="3360"/>
                </a:lnSpc>
              </a:pPr>
              <a:r>
                <a:rPr lang="en-US" sz="2400" dirty="0">
                  <a:solidFill>
                    <a:srgbClr val="634C50"/>
                  </a:solidFill>
                  <a:latin typeface="Source Sans Pro"/>
                  <a:ea typeface="Source Sans Pro"/>
                  <a:cs typeface="Source Sans Pro"/>
                  <a:sym typeface="Source Sans Pro"/>
                </a:rPr>
                <a:t>Board Size | 310mm x 310mm</a:t>
              </a:r>
            </a:p>
            <a:p>
              <a:pPr algn="l">
                <a:lnSpc>
                  <a:spcPts val="3360"/>
                </a:lnSpc>
              </a:pPr>
              <a:r>
                <a:rPr lang="en-US" sz="2400" dirty="0">
                  <a:solidFill>
                    <a:srgbClr val="634C50"/>
                  </a:solidFill>
                  <a:latin typeface="Source Sans Pro"/>
                  <a:ea typeface="Source Sans Pro"/>
                  <a:cs typeface="Source Sans Pro"/>
                  <a:sym typeface="Source Sans Pro"/>
                </a:rPr>
                <a:t>Server Size | 3mm size | 155mm x 120mm x 8 pieces</a:t>
              </a:r>
            </a:p>
            <a:p>
              <a:pPr algn="l">
                <a:lnSpc>
                  <a:spcPts val="3360"/>
                </a:lnSpc>
              </a:pPr>
              <a:r>
                <a:rPr lang="en-US" sz="2400" dirty="0">
                  <a:solidFill>
                    <a:srgbClr val="634C50"/>
                  </a:solidFill>
                  <a:latin typeface="Source Sans Pro"/>
                  <a:ea typeface="Source Sans Pro"/>
                  <a:cs typeface="Source Sans Pro"/>
                  <a:sym typeface="Source Sans Pro"/>
                </a:rPr>
                <a:t>Supplied in cotton drawcord bag</a:t>
              </a:r>
            </a:p>
            <a:p>
              <a:pPr algn="l">
                <a:lnSpc>
                  <a:spcPts val="3359"/>
                </a:lnSpc>
              </a:pPr>
              <a:r>
                <a:rPr lang="en-US" sz="2400" dirty="0">
                  <a:solidFill>
                    <a:srgbClr val="634C50"/>
                  </a:solidFill>
                  <a:latin typeface="Source Sans Pro"/>
                  <a:ea typeface="Source Sans Pro"/>
                  <a:cs typeface="Source Sans Pro"/>
                  <a:sym typeface="Source Sans Pro"/>
                </a:rPr>
                <a:t>MOQ  10 units</a:t>
              </a:r>
            </a:p>
            <a:p>
              <a:pPr algn="l">
                <a:lnSpc>
                  <a:spcPts val="3359"/>
                </a:lnSpc>
              </a:pPr>
              <a:r>
                <a:rPr lang="en-US" sz="2400" dirty="0">
                  <a:solidFill>
                    <a:srgbClr val="634C50"/>
                  </a:solidFill>
                  <a:latin typeface="Source Sans Pro"/>
                  <a:ea typeface="Source Sans Pro"/>
                  <a:cs typeface="Source Sans Pro"/>
                  <a:sym typeface="Source Sans Pro"/>
                </a:rPr>
                <a:t>Selling price: R</a:t>
              </a:r>
            </a:p>
            <a:p>
              <a:pPr algn="l">
                <a:lnSpc>
                  <a:spcPts val="3360"/>
                </a:lnSpc>
              </a:pPr>
              <a:endParaRPr lang="en-US" sz="2400" dirty="0">
                <a:solidFill>
                  <a:srgbClr val="634C50"/>
                </a:solidFill>
                <a:latin typeface="Source Sans Pro"/>
                <a:ea typeface="Source Sans Pro"/>
                <a:cs typeface="Source Sans Pro"/>
                <a:sym typeface="Source Sans Pro"/>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838953" cy="10287000"/>
            <a:chOff x="0" y="0"/>
            <a:chExt cx="14451937" cy="13716000"/>
          </a:xfrm>
        </p:grpSpPr>
        <p:pic>
          <p:nvPicPr>
            <p:cNvPr id="3" name="Picture 3"/>
            <p:cNvPicPr>
              <a:picLocks noChangeAspect="1"/>
            </p:cNvPicPr>
            <p:nvPr/>
          </p:nvPicPr>
          <p:blipFill>
            <a:blip r:embed="rId2"/>
            <a:srcRect l="29469" r="29469"/>
            <a:stretch>
              <a:fillRect/>
            </a:stretch>
          </p:blipFill>
          <p:spPr>
            <a:xfrm>
              <a:off x="0" y="0"/>
              <a:ext cx="14451937" cy="13716000"/>
            </a:xfrm>
            <a:prstGeom prst="rect">
              <a:avLst/>
            </a:prstGeom>
          </p:spPr>
        </p:pic>
      </p:grpSp>
      <p:sp>
        <p:nvSpPr>
          <p:cNvPr id="4" name="Freeform 4"/>
          <p:cNvSpPr/>
          <p:nvPr/>
        </p:nvSpPr>
        <p:spPr>
          <a:xfrm>
            <a:off x="0" y="-179258"/>
            <a:ext cx="18288000" cy="10560062"/>
          </a:xfrm>
          <a:custGeom>
            <a:avLst/>
            <a:gdLst/>
            <a:ahLst/>
            <a:cxnLst/>
            <a:rect l="l" t="t" r="r" b="b"/>
            <a:pathLst>
              <a:path w="18288000" h="10560062">
                <a:moveTo>
                  <a:pt x="0" y="0"/>
                </a:moveTo>
                <a:lnTo>
                  <a:pt x="18288000" y="0"/>
                </a:lnTo>
                <a:lnTo>
                  <a:pt x="18288000" y="10560062"/>
                </a:lnTo>
                <a:lnTo>
                  <a:pt x="0" y="10560062"/>
                </a:lnTo>
                <a:lnTo>
                  <a:pt x="0" y="0"/>
                </a:lnTo>
                <a:close/>
              </a:path>
            </a:pathLst>
          </a:custGeom>
          <a:blipFill>
            <a:blip r:embed="rId3"/>
            <a:stretch>
              <a:fillRect l="-1204" t="-5406" b="-5406"/>
            </a:stretch>
          </a:blipFill>
        </p:spPr>
        <p:txBody>
          <a:bodyPr/>
          <a:lstStyle/>
          <a:p>
            <a:endParaRPr lang="en-US"/>
          </a:p>
        </p:txBody>
      </p:sp>
      <p:sp>
        <p:nvSpPr>
          <p:cNvPr id="5" name="Freeform 5"/>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4"/>
            <a:stretch>
              <a:fillRect/>
            </a:stretch>
          </a:blipFill>
        </p:spPr>
        <p:txBody>
          <a:bodyPr/>
          <a:lstStyle/>
          <a:p>
            <a:endParaRPr lang="en-US"/>
          </a:p>
        </p:txBody>
      </p:sp>
      <p:sp>
        <p:nvSpPr>
          <p:cNvPr id="6" name="Freeform 6"/>
          <p:cNvSpPr/>
          <p:nvPr/>
        </p:nvSpPr>
        <p:spPr>
          <a:xfrm>
            <a:off x="10512555" y="3889121"/>
            <a:ext cx="7681023" cy="6515406"/>
          </a:xfrm>
          <a:custGeom>
            <a:avLst/>
            <a:gdLst/>
            <a:ahLst/>
            <a:cxnLst/>
            <a:rect l="l" t="t" r="r" b="b"/>
            <a:pathLst>
              <a:path w="8001000" h="7198365">
                <a:moveTo>
                  <a:pt x="0" y="0"/>
                </a:moveTo>
                <a:lnTo>
                  <a:pt x="8001000" y="0"/>
                </a:lnTo>
                <a:lnTo>
                  <a:pt x="8001000" y="7198365"/>
                </a:lnTo>
                <a:lnTo>
                  <a:pt x="0" y="7198365"/>
                </a:lnTo>
                <a:lnTo>
                  <a:pt x="0" y="0"/>
                </a:lnTo>
                <a:close/>
              </a:path>
            </a:pathLst>
          </a:custGeom>
          <a:blipFill>
            <a:blip r:embed="rId5"/>
            <a:stretch>
              <a:fillRect t="-758" b="-758"/>
            </a:stretch>
          </a:blipFill>
        </p:spPr>
        <p:txBody>
          <a:bodyPr/>
          <a:lstStyle/>
          <a:p>
            <a:endParaRPr lang="en-US"/>
          </a:p>
        </p:txBody>
      </p:sp>
      <p:sp>
        <p:nvSpPr>
          <p:cNvPr id="7" name="Freeform 7"/>
          <p:cNvSpPr/>
          <p:nvPr/>
        </p:nvSpPr>
        <p:spPr>
          <a:xfrm>
            <a:off x="16550576" y="8521892"/>
            <a:ext cx="1417447" cy="1472816"/>
          </a:xfrm>
          <a:custGeom>
            <a:avLst/>
            <a:gdLst/>
            <a:ahLst/>
            <a:cxnLst/>
            <a:rect l="l" t="t" r="r" b="b"/>
            <a:pathLst>
              <a:path w="1417447" h="1472816">
                <a:moveTo>
                  <a:pt x="0" y="0"/>
                </a:moveTo>
                <a:lnTo>
                  <a:pt x="1417448" y="0"/>
                </a:lnTo>
                <a:lnTo>
                  <a:pt x="1417448" y="1472816"/>
                </a:lnTo>
                <a:lnTo>
                  <a:pt x="0" y="1472816"/>
                </a:lnTo>
                <a:lnTo>
                  <a:pt x="0" y="0"/>
                </a:lnTo>
                <a:close/>
              </a:path>
            </a:pathLst>
          </a:custGeom>
          <a:blipFill>
            <a:blip r:embed="rId6"/>
            <a:stretch>
              <a:fillRect/>
            </a:stretch>
          </a:blipFill>
        </p:spPr>
        <p:txBody>
          <a:bodyPr/>
          <a:lstStyle/>
          <a:p>
            <a:endParaRPr lang="en-US"/>
          </a:p>
        </p:txBody>
      </p:sp>
      <p:sp>
        <p:nvSpPr>
          <p:cNvPr id="8" name="Freeform 8"/>
          <p:cNvSpPr/>
          <p:nvPr/>
        </p:nvSpPr>
        <p:spPr>
          <a:xfrm>
            <a:off x="15941144" y="291290"/>
            <a:ext cx="2026879" cy="993805"/>
          </a:xfrm>
          <a:custGeom>
            <a:avLst/>
            <a:gdLst/>
            <a:ahLst/>
            <a:cxnLst/>
            <a:rect l="l" t="t" r="r" b="b"/>
            <a:pathLst>
              <a:path w="2026879" h="993805">
                <a:moveTo>
                  <a:pt x="0" y="0"/>
                </a:moveTo>
                <a:lnTo>
                  <a:pt x="2026880" y="0"/>
                </a:lnTo>
                <a:lnTo>
                  <a:pt x="2026880" y="993806"/>
                </a:lnTo>
                <a:lnTo>
                  <a:pt x="0" y="993806"/>
                </a:lnTo>
                <a:lnTo>
                  <a:pt x="0" y="0"/>
                </a:lnTo>
                <a:close/>
              </a:path>
            </a:pathLst>
          </a:custGeom>
          <a:blipFill>
            <a:blip r:embed="rId7"/>
            <a:stretch>
              <a:fillRect/>
            </a:stretch>
          </a:blipFill>
        </p:spPr>
        <p:txBody>
          <a:bodyPr/>
          <a:lstStyle/>
          <a:p>
            <a:endParaRPr lang="en-US"/>
          </a:p>
        </p:txBody>
      </p:sp>
      <p:grpSp>
        <p:nvGrpSpPr>
          <p:cNvPr id="9" name="Group 9"/>
          <p:cNvGrpSpPr/>
          <p:nvPr/>
        </p:nvGrpSpPr>
        <p:grpSpPr>
          <a:xfrm>
            <a:off x="10513684" y="-23723"/>
            <a:ext cx="7547631" cy="4244609"/>
            <a:chOff x="0" y="-137404"/>
            <a:chExt cx="10063508" cy="5659480"/>
          </a:xfrm>
        </p:grpSpPr>
        <p:sp>
          <p:nvSpPr>
            <p:cNvPr id="10" name="TextBox 10"/>
            <p:cNvSpPr txBox="1"/>
            <p:nvPr/>
          </p:nvSpPr>
          <p:spPr>
            <a:xfrm>
              <a:off x="0" y="-137404"/>
              <a:ext cx="10063508" cy="1632160"/>
            </a:xfrm>
            <a:prstGeom prst="rect">
              <a:avLst/>
            </a:prstGeom>
          </p:spPr>
          <p:txBody>
            <a:bodyPr lIns="0" tIns="0" rIns="0" bIns="0" rtlCol="0" anchor="t">
              <a:spAutoFit/>
            </a:bodyPr>
            <a:lstStyle/>
            <a:p>
              <a:pPr algn="l">
                <a:lnSpc>
                  <a:spcPts val="4751"/>
                </a:lnSpc>
              </a:pPr>
              <a:r>
                <a:rPr lang="en-US" sz="4399" dirty="0">
                  <a:solidFill>
                    <a:srgbClr val="634C50"/>
                  </a:solidFill>
                  <a:latin typeface="Source Sans Pro Bold"/>
                  <a:ea typeface="Source Sans Pro Bold"/>
                  <a:cs typeface="Source Sans Pro Bold"/>
                  <a:sym typeface="Source Sans Pro Bold"/>
                </a:rPr>
                <a:t>WOODEN SERVING </a:t>
              </a:r>
            </a:p>
            <a:p>
              <a:pPr algn="l">
                <a:lnSpc>
                  <a:spcPts val="4751"/>
                </a:lnSpc>
              </a:pPr>
              <a:r>
                <a:rPr lang="en-US" sz="4399" dirty="0">
                  <a:solidFill>
                    <a:srgbClr val="634C50"/>
                  </a:solidFill>
                  <a:latin typeface="Source Sans Pro Bold"/>
                  <a:ea typeface="Source Sans Pro Bold"/>
                  <a:cs typeface="Source Sans Pro Bold"/>
                  <a:sym typeface="Source Sans Pro Bold"/>
                </a:rPr>
                <a:t>BOARD</a:t>
              </a:r>
            </a:p>
          </p:txBody>
        </p:sp>
        <p:sp>
          <p:nvSpPr>
            <p:cNvPr id="11" name="TextBox 11"/>
            <p:cNvSpPr txBox="1"/>
            <p:nvPr/>
          </p:nvSpPr>
          <p:spPr>
            <a:xfrm>
              <a:off x="6829" y="1490971"/>
              <a:ext cx="10056679" cy="4031105"/>
            </a:xfrm>
            <a:prstGeom prst="rect">
              <a:avLst/>
            </a:prstGeom>
          </p:spPr>
          <p:txBody>
            <a:bodyPr lIns="0" tIns="0" rIns="0" bIns="0" rtlCol="0" anchor="t">
              <a:spAutoFit/>
            </a:bodyPr>
            <a:lstStyle/>
            <a:p>
              <a:pPr algn="l">
                <a:lnSpc>
                  <a:spcPts val="3360"/>
                </a:lnSpc>
              </a:pPr>
              <a:r>
                <a:rPr lang="en-US" sz="2400" dirty="0">
                  <a:solidFill>
                    <a:srgbClr val="634C50"/>
                  </a:solidFill>
                  <a:latin typeface="Source Sans Pro"/>
                  <a:ea typeface="Source Sans Pro"/>
                  <a:cs typeface="Source Sans Pro"/>
                  <a:sym typeface="Source Sans Pro"/>
                </a:rPr>
                <a:t>BOAR055</a:t>
              </a:r>
            </a:p>
            <a:p>
              <a:pPr algn="l">
                <a:lnSpc>
                  <a:spcPts val="3360"/>
                </a:lnSpc>
              </a:pPr>
              <a:r>
                <a:rPr lang="en-US" sz="2400" dirty="0">
                  <a:solidFill>
                    <a:srgbClr val="634C50"/>
                  </a:solidFill>
                  <a:latin typeface="Source Sans Pro"/>
                  <a:ea typeface="Source Sans Pro"/>
                  <a:cs typeface="Source Sans Pro"/>
                  <a:sym typeface="Source Sans Pro"/>
                </a:rPr>
                <a:t>Mpho Square Wooden Paddle Serving Board</a:t>
              </a:r>
            </a:p>
            <a:p>
              <a:pPr algn="l">
                <a:lnSpc>
                  <a:spcPts val="3360"/>
                </a:lnSpc>
              </a:pPr>
              <a:r>
                <a:rPr lang="en-US" sz="2400" dirty="0" err="1">
                  <a:solidFill>
                    <a:srgbClr val="634C50"/>
                  </a:solidFill>
                  <a:latin typeface="Source Sans Pro"/>
                  <a:ea typeface="Source Sans Pro"/>
                  <a:cs typeface="Source Sans Pro"/>
                  <a:sym typeface="Source Sans Pro"/>
                </a:rPr>
                <a:t>Saligna</a:t>
              </a:r>
              <a:r>
                <a:rPr lang="en-US" sz="2400" dirty="0">
                  <a:solidFill>
                    <a:srgbClr val="634C50"/>
                  </a:solidFill>
                  <a:latin typeface="Source Sans Pro"/>
                  <a:ea typeface="Source Sans Pro"/>
                  <a:cs typeface="Source Sans Pro"/>
                  <a:sym typeface="Source Sans Pro"/>
                </a:rPr>
                <a:t> Wood | 18mm </a:t>
              </a:r>
            </a:p>
            <a:p>
              <a:pPr algn="l">
                <a:lnSpc>
                  <a:spcPts val="3359"/>
                </a:lnSpc>
              </a:pPr>
              <a:r>
                <a:rPr lang="en-US" sz="2400" dirty="0">
                  <a:solidFill>
                    <a:srgbClr val="634C50"/>
                  </a:solidFill>
                  <a:latin typeface="Source Sans Pro"/>
                  <a:ea typeface="Source Sans Pro"/>
                  <a:cs typeface="Source Sans Pro"/>
                  <a:sym typeface="Source Sans Pro"/>
                </a:rPr>
                <a:t>size | 300mm x 300mm Supplied in cotton drawcord bag</a:t>
              </a:r>
            </a:p>
            <a:p>
              <a:pPr algn="l">
                <a:lnSpc>
                  <a:spcPts val="3359"/>
                </a:lnSpc>
              </a:pPr>
              <a:r>
                <a:rPr lang="en-US" sz="2400" dirty="0">
                  <a:solidFill>
                    <a:srgbClr val="634C50"/>
                  </a:solidFill>
                  <a:latin typeface="Source Sans Pro"/>
                  <a:ea typeface="Source Sans Pro"/>
                  <a:cs typeface="Source Sans Pro"/>
                  <a:sym typeface="Source Sans Pro"/>
                </a:rPr>
                <a:t>MOQ  10 units</a:t>
              </a:r>
            </a:p>
            <a:p>
              <a:pPr algn="l">
                <a:lnSpc>
                  <a:spcPts val="3359"/>
                </a:lnSpc>
              </a:pPr>
              <a:r>
                <a:rPr lang="en-US" sz="2400" dirty="0">
                  <a:solidFill>
                    <a:srgbClr val="634C50"/>
                  </a:solidFill>
                  <a:latin typeface="Source Sans Pro"/>
                  <a:ea typeface="Source Sans Pro"/>
                  <a:cs typeface="Source Sans Pro"/>
                  <a:sym typeface="Source Sans Pro"/>
                </a:rPr>
                <a:t>Selling price: R</a:t>
              </a:r>
            </a:p>
            <a:p>
              <a:pPr algn="l">
                <a:lnSpc>
                  <a:spcPts val="3359"/>
                </a:lnSpc>
              </a:pPr>
              <a:endParaRPr lang="en-US" sz="2400" dirty="0">
                <a:solidFill>
                  <a:srgbClr val="634C50"/>
                </a:solidFill>
                <a:latin typeface="Source Sans Pro"/>
                <a:ea typeface="Source Sans Pro"/>
                <a:cs typeface="Source Sans Pro"/>
                <a:sym typeface="Source Sans Pro"/>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838953" cy="10287000"/>
            <a:chOff x="0" y="0"/>
            <a:chExt cx="14451937" cy="13716000"/>
          </a:xfrm>
        </p:grpSpPr>
        <p:pic>
          <p:nvPicPr>
            <p:cNvPr id="3" name="Picture 3"/>
            <p:cNvPicPr>
              <a:picLocks noChangeAspect="1"/>
            </p:cNvPicPr>
            <p:nvPr/>
          </p:nvPicPr>
          <p:blipFill>
            <a:blip r:embed="rId2"/>
            <a:srcRect l="29469" r="29469"/>
            <a:stretch>
              <a:fillRect/>
            </a:stretch>
          </p:blipFill>
          <p:spPr>
            <a:xfrm>
              <a:off x="0" y="0"/>
              <a:ext cx="14451937" cy="13716000"/>
            </a:xfrm>
            <a:prstGeom prst="rect">
              <a:avLst/>
            </a:prstGeom>
          </p:spPr>
        </p:pic>
      </p:grpSp>
      <p:sp>
        <p:nvSpPr>
          <p:cNvPr id="4" name="Freeform 4"/>
          <p:cNvSpPr/>
          <p:nvPr/>
        </p:nvSpPr>
        <p:spPr>
          <a:xfrm>
            <a:off x="0" y="-179258"/>
            <a:ext cx="18288000" cy="10560062"/>
          </a:xfrm>
          <a:custGeom>
            <a:avLst/>
            <a:gdLst/>
            <a:ahLst/>
            <a:cxnLst/>
            <a:rect l="l" t="t" r="r" b="b"/>
            <a:pathLst>
              <a:path w="18288000" h="10560062">
                <a:moveTo>
                  <a:pt x="0" y="0"/>
                </a:moveTo>
                <a:lnTo>
                  <a:pt x="18288000" y="0"/>
                </a:lnTo>
                <a:lnTo>
                  <a:pt x="18288000" y="10560062"/>
                </a:lnTo>
                <a:lnTo>
                  <a:pt x="0" y="10560062"/>
                </a:lnTo>
                <a:lnTo>
                  <a:pt x="0" y="0"/>
                </a:lnTo>
                <a:close/>
              </a:path>
            </a:pathLst>
          </a:custGeom>
          <a:blipFill>
            <a:blip r:embed="rId3"/>
            <a:stretch>
              <a:fillRect l="-1204" t="-5406" b="-5406"/>
            </a:stretch>
          </a:blipFill>
        </p:spPr>
        <p:txBody>
          <a:bodyPr/>
          <a:lstStyle/>
          <a:p>
            <a:endParaRPr lang="en-US"/>
          </a:p>
        </p:txBody>
      </p:sp>
      <p:sp>
        <p:nvSpPr>
          <p:cNvPr id="5" name="Freeform 5"/>
          <p:cNvSpPr/>
          <p:nvPr/>
        </p:nvSpPr>
        <p:spPr>
          <a:xfrm>
            <a:off x="9954812" y="4784009"/>
            <a:ext cx="8333188" cy="7522143"/>
          </a:xfrm>
          <a:custGeom>
            <a:avLst/>
            <a:gdLst/>
            <a:ahLst/>
            <a:cxnLst/>
            <a:rect l="l" t="t" r="r" b="b"/>
            <a:pathLst>
              <a:path w="8333188" h="7522143">
                <a:moveTo>
                  <a:pt x="0" y="0"/>
                </a:moveTo>
                <a:lnTo>
                  <a:pt x="8333188" y="0"/>
                </a:lnTo>
                <a:lnTo>
                  <a:pt x="8333188" y="7522143"/>
                </a:lnTo>
                <a:lnTo>
                  <a:pt x="0" y="7522143"/>
                </a:lnTo>
                <a:lnTo>
                  <a:pt x="0" y="0"/>
                </a:lnTo>
                <a:close/>
              </a:path>
            </a:pathLst>
          </a:custGeom>
          <a:blipFill>
            <a:blip r:embed="rId4"/>
            <a:stretch>
              <a:fillRect t="-8497" b="-2284"/>
            </a:stretch>
          </a:blipFill>
        </p:spPr>
        <p:txBody>
          <a:bodyPr/>
          <a:lstStyle/>
          <a:p>
            <a:endParaRPr lang="en-US"/>
          </a:p>
        </p:txBody>
      </p:sp>
      <p:sp>
        <p:nvSpPr>
          <p:cNvPr id="6" name="Freeform 6"/>
          <p:cNvSpPr/>
          <p:nvPr/>
        </p:nvSpPr>
        <p:spPr>
          <a:xfrm>
            <a:off x="0" y="6543"/>
            <a:ext cx="9954812" cy="10280457"/>
          </a:xfrm>
          <a:custGeom>
            <a:avLst/>
            <a:gdLst/>
            <a:ahLst/>
            <a:cxnLst/>
            <a:rect l="l" t="t" r="r" b="b"/>
            <a:pathLst>
              <a:path w="9954812" h="10280457">
                <a:moveTo>
                  <a:pt x="0" y="0"/>
                </a:moveTo>
                <a:lnTo>
                  <a:pt x="9954812" y="0"/>
                </a:lnTo>
                <a:lnTo>
                  <a:pt x="9954812" y="10280457"/>
                </a:lnTo>
                <a:lnTo>
                  <a:pt x="0" y="10280457"/>
                </a:lnTo>
                <a:lnTo>
                  <a:pt x="0" y="0"/>
                </a:lnTo>
                <a:close/>
              </a:path>
            </a:pathLst>
          </a:custGeom>
          <a:blipFill>
            <a:blip r:embed="rId5"/>
            <a:stretch>
              <a:fillRect l="-26506" r="-9799"/>
            </a:stretch>
          </a:blipFill>
        </p:spPr>
        <p:txBody>
          <a:bodyPr/>
          <a:lstStyle/>
          <a:p>
            <a:endParaRPr lang="en-US"/>
          </a:p>
        </p:txBody>
      </p:sp>
      <p:sp>
        <p:nvSpPr>
          <p:cNvPr id="7" name="Freeform 7"/>
          <p:cNvSpPr/>
          <p:nvPr/>
        </p:nvSpPr>
        <p:spPr>
          <a:xfrm>
            <a:off x="16550576" y="8545081"/>
            <a:ext cx="1417447" cy="1472816"/>
          </a:xfrm>
          <a:custGeom>
            <a:avLst/>
            <a:gdLst/>
            <a:ahLst/>
            <a:cxnLst/>
            <a:rect l="l" t="t" r="r" b="b"/>
            <a:pathLst>
              <a:path w="1417447" h="1472816">
                <a:moveTo>
                  <a:pt x="0" y="0"/>
                </a:moveTo>
                <a:lnTo>
                  <a:pt x="1417448" y="0"/>
                </a:lnTo>
                <a:lnTo>
                  <a:pt x="1417448" y="1472816"/>
                </a:lnTo>
                <a:lnTo>
                  <a:pt x="0" y="1472816"/>
                </a:lnTo>
                <a:lnTo>
                  <a:pt x="0" y="0"/>
                </a:lnTo>
                <a:close/>
              </a:path>
            </a:pathLst>
          </a:custGeom>
          <a:blipFill>
            <a:blip r:embed="rId6"/>
            <a:stretch>
              <a:fillRect/>
            </a:stretch>
          </a:blipFill>
        </p:spPr>
        <p:txBody>
          <a:bodyPr/>
          <a:lstStyle/>
          <a:p>
            <a:endParaRPr lang="en-US"/>
          </a:p>
        </p:txBody>
      </p:sp>
      <p:sp>
        <p:nvSpPr>
          <p:cNvPr id="8" name="Freeform 8"/>
          <p:cNvSpPr/>
          <p:nvPr/>
        </p:nvSpPr>
        <p:spPr>
          <a:xfrm>
            <a:off x="16178661" y="272124"/>
            <a:ext cx="2010758" cy="985901"/>
          </a:xfrm>
          <a:custGeom>
            <a:avLst/>
            <a:gdLst/>
            <a:ahLst/>
            <a:cxnLst/>
            <a:rect l="l" t="t" r="r" b="b"/>
            <a:pathLst>
              <a:path w="2010758" h="985901">
                <a:moveTo>
                  <a:pt x="0" y="0"/>
                </a:moveTo>
                <a:lnTo>
                  <a:pt x="2010759" y="0"/>
                </a:lnTo>
                <a:lnTo>
                  <a:pt x="2010759" y="985901"/>
                </a:lnTo>
                <a:lnTo>
                  <a:pt x="0" y="985901"/>
                </a:lnTo>
                <a:lnTo>
                  <a:pt x="0" y="0"/>
                </a:lnTo>
                <a:close/>
              </a:path>
            </a:pathLst>
          </a:custGeom>
          <a:blipFill>
            <a:blip r:embed="rId7"/>
            <a:stretch>
              <a:fillRect/>
            </a:stretch>
          </a:blipFill>
        </p:spPr>
        <p:txBody>
          <a:bodyPr/>
          <a:lstStyle/>
          <a:p>
            <a:endParaRPr lang="en-US"/>
          </a:p>
        </p:txBody>
      </p:sp>
      <p:grpSp>
        <p:nvGrpSpPr>
          <p:cNvPr id="9" name="Group 9"/>
          <p:cNvGrpSpPr/>
          <p:nvPr/>
        </p:nvGrpSpPr>
        <p:grpSpPr>
          <a:xfrm>
            <a:off x="10403139" y="11575"/>
            <a:ext cx="7564884" cy="5100026"/>
            <a:chOff x="-147393" y="-679576"/>
            <a:chExt cx="10086512" cy="6800035"/>
          </a:xfrm>
        </p:grpSpPr>
        <p:sp>
          <p:nvSpPr>
            <p:cNvPr id="10" name="TextBox 10"/>
            <p:cNvSpPr txBox="1"/>
            <p:nvPr/>
          </p:nvSpPr>
          <p:spPr>
            <a:xfrm>
              <a:off x="-147393" y="-679576"/>
              <a:ext cx="10063508" cy="2009789"/>
            </a:xfrm>
            <a:prstGeom prst="rect">
              <a:avLst/>
            </a:prstGeom>
          </p:spPr>
          <p:txBody>
            <a:bodyPr lIns="0" tIns="0" rIns="0" bIns="0" rtlCol="0" anchor="t">
              <a:spAutoFit/>
            </a:bodyPr>
            <a:lstStyle/>
            <a:p>
              <a:pPr algn="l">
                <a:lnSpc>
                  <a:spcPts val="6159"/>
                </a:lnSpc>
              </a:pPr>
              <a:r>
                <a:rPr lang="en-US" sz="4399" dirty="0">
                  <a:solidFill>
                    <a:srgbClr val="634C50"/>
                  </a:solidFill>
                  <a:latin typeface="Source Sans Pro Bold"/>
                  <a:ea typeface="Source Sans Pro Bold"/>
                  <a:cs typeface="Source Sans Pro Bold"/>
                  <a:sym typeface="Source Sans Pro Bold"/>
                </a:rPr>
                <a:t>WOODEN SERVING </a:t>
              </a:r>
            </a:p>
            <a:p>
              <a:pPr algn="l">
                <a:lnSpc>
                  <a:spcPts val="6159"/>
                </a:lnSpc>
              </a:pPr>
              <a:r>
                <a:rPr lang="en-US" sz="4399" dirty="0">
                  <a:solidFill>
                    <a:srgbClr val="634C50"/>
                  </a:solidFill>
                  <a:latin typeface="Source Sans Pro Bold"/>
                  <a:ea typeface="Source Sans Pro Bold"/>
                  <a:cs typeface="Source Sans Pro Bold"/>
                  <a:sym typeface="Source Sans Pro Bold"/>
                </a:rPr>
                <a:t>BOARD</a:t>
              </a:r>
            </a:p>
          </p:txBody>
        </p:sp>
        <p:sp>
          <p:nvSpPr>
            <p:cNvPr id="11" name="TextBox 11"/>
            <p:cNvSpPr txBox="1"/>
            <p:nvPr/>
          </p:nvSpPr>
          <p:spPr>
            <a:xfrm>
              <a:off x="-117560" y="1507998"/>
              <a:ext cx="10056679" cy="4612461"/>
            </a:xfrm>
            <a:prstGeom prst="rect">
              <a:avLst/>
            </a:prstGeom>
          </p:spPr>
          <p:txBody>
            <a:bodyPr lIns="0" tIns="0" rIns="0" bIns="0" rtlCol="0" anchor="t">
              <a:spAutoFit/>
            </a:bodyPr>
            <a:lstStyle/>
            <a:p>
              <a:pPr algn="l">
                <a:lnSpc>
                  <a:spcPts val="3360"/>
                </a:lnSpc>
              </a:pPr>
              <a:r>
                <a:rPr lang="en-US" sz="2400" dirty="0">
                  <a:solidFill>
                    <a:srgbClr val="634C50"/>
                  </a:solidFill>
                  <a:latin typeface="Source Sans Pro"/>
                  <a:ea typeface="Source Sans Pro"/>
                  <a:cs typeface="Source Sans Pro"/>
                  <a:sym typeface="Source Sans Pro"/>
                </a:rPr>
                <a:t>BOAR056</a:t>
              </a:r>
            </a:p>
            <a:p>
              <a:pPr algn="l">
                <a:lnSpc>
                  <a:spcPts val="3360"/>
                </a:lnSpc>
              </a:pPr>
              <a:r>
                <a:rPr lang="en-US" sz="2400" dirty="0">
                  <a:solidFill>
                    <a:srgbClr val="634C50"/>
                  </a:solidFill>
                  <a:latin typeface="Source Sans Pro"/>
                  <a:ea typeface="Source Sans Pro"/>
                  <a:cs typeface="Source Sans Pro"/>
                  <a:sym typeface="Source Sans Pro"/>
                </a:rPr>
                <a:t>Mpho Rectangle Wooden Paddle Serving Board</a:t>
              </a:r>
            </a:p>
            <a:p>
              <a:pPr algn="l">
                <a:lnSpc>
                  <a:spcPts val="3360"/>
                </a:lnSpc>
              </a:pPr>
              <a:r>
                <a:rPr lang="en-US" sz="2400" dirty="0" err="1">
                  <a:solidFill>
                    <a:srgbClr val="634C50"/>
                  </a:solidFill>
                  <a:latin typeface="Source Sans Pro"/>
                  <a:ea typeface="Source Sans Pro"/>
                  <a:cs typeface="Source Sans Pro"/>
                  <a:sym typeface="Source Sans Pro"/>
                </a:rPr>
                <a:t>Saligna</a:t>
              </a:r>
              <a:r>
                <a:rPr lang="en-US" sz="2400" dirty="0">
                  <a:solidFill>
                    <a:srgbClr val="634C50"/>
                  </a:solidFill>
                  <a:latin typeface="Source Sans Pro"/>
                  <a:ea typeface="Source Sans Pro"/>
                  <a:cs typeface="Source Sans Pro"/>
                  <a:sym typeface="Source Sans Pro"/>
                </a:rPr>
                <a:t> Wood | 18mm </a:t>
              </a:r>
            </a:p>
            <a:p>
              <a:pPr algn="l">
                <a:lnSpc>
                  <a:spcPts val="3359"/>
                </a:lnSpc>
              </a:pPr>
              <a:r>
                <a:rPr lang="en-US" sz="2400" dirty="0">
                  <a:solidFill>
                    <a:srgbClr val="634C50"/>
                  </a:solidFill>
                  <a:latin typeface="Source Sans Pro"/>
                  <a:ea typeface="Source Sans Pro"/>
                  <a:cs typeface="Source Sans Pro"/>
                  <a:sym typeface="Source Sans Pro"/>
                </a:rPr>
                <a:t>size | 360mm x 175mm</a:t>
              </a:r>
            </a:p>
            <a:p>
              <a:pPr algn="l">
                <a:lnSpc>
                  <a:spcPts val="3359"/>
                </a:lnSpc>
              </a:pPr>
              <a:r>
                <a:rPr lang="en-US" sz="2400" dirty="0">
                  <a:solidFill>
                    <a:srgbClr val="634C50"/>
                  </a:solidFill>
                  <a:latin typeface="Source Sans Pro"/>
                  <a:ea typeface="Source Sans Pro"/>
                  <a:cs typeface="Source Sans Pro"/>
                  <a:sym typeface="Source Sans Pro"/>
                </a:rPr>
                <a:t>Supplied in cotton drawcord bag</a:t>
              </a:r>
            </a:p>
            <a:p>
              <a:pPr algn="l">
                <a:lnSpc>
                  <a:spcPts val="3359"/>
                </a:lnSpc>
              </a:pPr>
              <a:r>
                <a:rPr lang="en-US" sz="2400" dirty="0">
                  <a:solidFill>
                    <a:srgbClr val="634C50"/>
                  </a:solidFill>
                  <a:latin typeface="Source Sans Pro"/>
                  <a:ea typeface="Source Sans Pro"/>
                  <a:cs typeface="Source Sans Pro"/>
                  <a:sym typeface="Source Sans Pro"/>
                </a:rPr>
                <a:t>MOQ  10 units</a:t>
              </a:r>
            </a:p>
            <a:p>
              <a:pPr algn="l">
                <a:lnSpc>
                  <a:spcPts val="3359"/>
                </a:lnSpc>
              </a:pPr>
              <a:r>
                <a:rPr lang="en-US" sz="2400" dirty="0">
                  <a:solidFill>
                    <a:srgbClr val="634C50"/>
                  </a:solidFill>
                  <a:latin typeface="Source Sans Pro"/>
                  <a:ea typeface="Source Sans Pro"/>
                  <a:cs typeface="Source Sans Pro"/>
                  <a:sym typeface="Source Sans Pro"/>
                </a:rPr>
                <a:t>Selling price: R</a:t>
              </a:r>
            </a:p>
            <a:p>
              <a:pPr algn="l">
                <a:lnSpc>
                  <a:spcPts val="3359"/>
                </a:lnSpc>
              </a:pPr>
              <a:endParaRPr lang="en-US" sz="2400" dirty="0">
                <a:solidFill>
                  <a:srgbClr val="634C50"/>
                </a:solidFill>
                <a:latin typeface="Source Sans Pro"/>
                <a:ea typeface="Source Sans Pro"/>
                <a:cs typeface="Source Sans Pro"/>
                <a:sym typeface="Source Sans Pro"/>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TotalTime>
  <Words>1599</Words>
  <Application>Microsoft Office PowerPoint</Application>
  <PresentationFormat>Custom</PresentationFormat>
  <Paragraphs>351</Paragraphs>
  <Slides>34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Source Sans Pro</vt:lpstr>
      <vt:lpstr>Calibri</vt:lpstr>
      <vt:lpstr>Gotham Condensed Bold</vt:lpstr>
      <vt:lpstr>Source Sans Pro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Wooden promotional products</dc:title>
  <dc:creator>Lindani Gumpo</dc:creator>
  <cp:lastModifiedBy>Lindani Gumpo</cp:lastModifiedBy>
  <cp:revision>3</cp:revision>
  <dcterms:created xsi:type="dcterms:W3CDTF">2006-08-16T00:00:00Z</dcterms:created>
  <dcterms:modified xsi:type="dcterms:W3CDTF">2024-08-12T12:47:14Z</dcterms:modified>
  <dc:identifier>DAGL12G8N60</dc:identifier>
</cp:coreProperties>
</file>